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4"/>
  </p:notesMasterIdLst>
  <p:sldIdLst>
    <p:sldId id="256" r:id="rId2"/>
    <p:sldId id="257" r:id="rId3"/>
    <p:sldId id="258" r:id="rId4"/>
    <p:sldId id="259" r:id="rId5"/>
    <p:sldId id="260" r:id="rId6"/>
    <p:sldId id="270" r:id="rId7"/>
    <p:sldId id="261" r:id="rId8"/>
    <p:sldId id="271" r:id="rId9"/>
    <p:sldId id="262" r:id="rId10"/>
    <p:sldId id="272" r:id="rId11"/>
    <p:sldId id="263" r:id="rId12"/>
    <p:sldId id="273" r:id="rId13"/>
    <p:sldId id="264" r:id="rId14"/>
    <p:sldId id="274" r:id="rId15"/>
    <p:sldId id="265" r:id="rId16"/>
    <p:sldId id="275" r:id="rId17"/>
    <p:sldId id="266" r:id="rId18"/>
    <p:sldId id="276" r:id="rId19"/>
    <p:sldId id="267" r:id="rId20"/>
    <p:sldId id="277" r:id="rId21"/>
    <p:sldId id="268" r:id="rId22"/>
    <p:sldId id="269" r:id="rId23"/>
  </p:sldIdLst>
  <p:sldSz cx="9144000" cy="5143500" type="screen16x9"/>
  <p:notesSz cx="6858000" cy="9144000"/>
  <p:embeddedFontLst>
    <p:embeddedFont>
      <p:font typeface="Avenir" panose="02000503020000020003" pitchFamily="2" charset="0"/>
      <p:regular r:id="rId25"/>
      <p:italic r:id="rId26"/>
    </p:embeddedFont>
    <p:embeddedFont>
      <p:font typeface="Lexend Deca" pitchFamily="2" charset="77"/>
      <p:regular r:id="rId27"/>
      <p:bold r:id="rId28"/>
    </p:embeddedFont>
    <p:embeddedFont>
      <p:font typeface="Lexend Deca Black" pitchFamily="2" charset="77"/>
      <p:bold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5760">
          <p15:clr>
            <a:srgbClr val="9AA0A6"/>
          </p15:clr>
        </p15:guide>
        <p15:guide id="2" pos="2880">
          <p15:clr>
            <a:srgbClr val="9AA0A6"/>
          </p15:clr>
        </p15:guide>
        <p15:guide id="3" orient="horz" pos="1892">
          <p15:clr>
            <a:srgbClr val="000000"/>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0" roundtripDataSignature="AMtx7mg4e/z6cVO92OxRRVUBUZVoL2Axqw=="/>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E31"/>
    <a:srgbClr val="FFF5EB"/>
    <a:srgbClr val="FFEBD8"/>
    <a:srgbClr val="FFD0C3"/>
    <a:srgbClr val="FF7C5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828"/>
    <p:restoredTop sz="94655"/>
  </p:normalViewPr>
  <p:slideViewPr>
    <p:cSldViewPr snapToGrid="0">
      <p:cViewPr varScale="1">
        <p:scale>
          <a:sx n="90" d="100"/>
          <a:sy n="90" d="100"/>
        </p:scale>
        <p:origin x="192" y="1960"/>
      </p:cViewPr>
      <p:guideLst>
        <p:guide pos="5760"/>
        <p:guide pos="2880"/>
        <p:guide orient="horz" pos="189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customschemas.google.com/relationships/presentationmetadata" Target="meta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14026507981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0" name="Google Shape;100;g14026507981_0_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5525532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14026507981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0" name="Google Shape;110;g14026507981_0_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14026507981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0" name="Google Shape;110;g14026507981_0_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6028895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14026507981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0" name="Google Shape;120;g14026507981_0_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14026507981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0" name="Google Shape;120;g14026507981_0_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2707978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14026507981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0" name="Google Shape;130;g14026507981_0_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14026507981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0" name="Google Shape;130;g14026507981_0_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618331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14026507981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0" name="Google Shape;140;g14026507981_0_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14026507981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0" name="Google Shape;140;g14026507981_0_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7986231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14026507981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0" name="Google Shape;150;g14026507981_0_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14026507981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0" name="Google Shape;150;g14026507981_0_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8556957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14026507981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0" name="Google Shape;160;g14026507981_0_6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4" name="Google Shape;174;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 name="Google Shape;6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4" name="Google Shape;74;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0" name="Google Shape;80;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0" name="Google Shape;80;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5625805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1402650798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0" name="Google Shape;90;g14026507981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1402650798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0" name="Google Shape;90;g14026507981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1153745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14026507981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0" name="Google Shape;100;g14026507981_0_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13"/>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13"/>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sp>
        <p:nvSpPr>
          <p:cNvPr id="44" name="Google Shape;44;p22"/>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45" name="Google Shape;45;p2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sp>
        <p:nvSpPr>
          <p:cNvPr id="47" name="Google Shape;47;p23"/>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8" name="Google Shape;48;p23"/>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49" name="Google Shape;49;p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
        <p:cNvGrpSpPr/>
        <p:nvPr/>
      </p:nvGrpSpPr>
      <p:grpSpPr>
        <a:xfrm>
          <a:off x="0" y="0"/>
          <a:ext cx="0" cy="0"/>
          <a:chOff x="0" y="0"/>
          <a:chExt cx="0" cy="0"/>
        </a:xfrm>
      </p:grpSpPr>
      <p:sp>
        <p:nvSpPr>
          <p:cNvPr id="14" name="Google Shape;14;p1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1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6" name="Google Shape;16;p1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
        <p:cNvGrpSpPr/>
        <p:nvPr/>
      </p:nvGrpSpPr>
      <p:grpSpPr>
        <a:xfrm>
          <a:off x="0" y="0"/>
          <a:ext cx="0" cy="0"/>
          <a:chOff x="0" y="0"/>
          <a:chExt cx="0" cy="0"/>
        </a:xfrm>
      </p:grpSpPr>
      <p:sp>
        <p:nvSpPr>
          <p:cNvPr id="18" name="Google Shape;18;p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sp>
        <p:nvSpPr>
          <p:cNvPr id="20" name="Google Shape;20;p16"/>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21" name="Google Shape;21;p1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2"/>
        <p:cNvGrpSpPr/>
        <p:nvPr/>
      </p:nvGrpSpPr>
      <p:grpSpPr>
        <a:xfrm>
          <a:off x="0" y="0"/>
          <a:ext cx="0" cy="0"/>
          <a:chOff x="0" y="0"/>
          <a:chExt cx="0" cy="0"/>
        </a:xfrm>
      </p:grpSpPr>
      <p:sp>
        <p:nvSpPr>
          <p:cNvPr id="23" name="Google Shape;23;p1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4" name="Google Shape;24;p17"/>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5" name="Google Shape;25;p17"/>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6" name="Google Shape;26;p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
        <p:cNvGrpSpPr/>
        <p:nvPr/>
      </p:nvGrpSpPr>
      <p:grpSpPr>
        <a:xfrm>
          <a:off x="0" y="0"/>
          <a:ext cx="0" cy="0"/>
          <a:chOff x="0" y="0"/>
          <a:chExt cx="0" cy="0"/>
        </a:xfrm>
      </p:grpSpPr>
      <p:sp>
        <p:nvSpPr>
          <p:cNvPr id="28" name="Google Shape;28;p1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9" name="Google Shape;29;p1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0"/>
        <p:cNvGrpSpPr/>
        <p:nvPr/>
      </p:nvGrpSpPr>
      <p:grpSpPr>
        <a:xfrm>
          <a:off x="0" y="0"/>
          <a:ext cx="0" cy="0"/>
          <a:chOff x="0" y="0"/>
          <a:chExt cx="0" cy="0"/>
        </a:xfrm>
      </p:grpSpPr>
      <p:sp>
        <p:nvSpPr>
          <p:cNvPr id="31" name="Google Shape;31;p19"/>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2" name="Google Shape;32;p19"/>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3" name="Google Shape;33;p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4"/>
        <p:cNvGrpSpPr/>
        <p:nvPr/>
      </p:nvGrpSpPr>
      <p:grpSpPr>
        <a:xfrm>
          <a:off x="0" y="0"/>
          <a:ext cx="0" cy="0"/>
          <a:chOff x="0" y="0"/>
          <a:chExt cx="0" cy="0"/>
        </a:xfrm>
      </p:grpSpPr>
      <p:sp>
        <p:nvSpPr>
          <p:cNvPr id="35" name="Google Shape;35;p20"/>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6" name="Google Shape;36;p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7"/>
        <p:cNvGrpSpPr/>
        <p:nvPr/>
      </p:nvGrpSpPr>
      <p:grpSpPr>
        <a:xfrm>
          <a:off x="0" y="0"/>
          <a:ext cx="0" cy="0"/>
          <a:chOff x="0" y="0"/>
          <a:chExt cx="0" cy="0"/>
        </a:xfrm>
      </p:grpSpPr>
      <p:sp>
        <p:nvSpPr>
          <p:cNvPr id="38" name="Google Shape;38;p21"/>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 name="Google Shape;39;p21"/>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40" name="Google Shape;40;p21"/>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1" name="Google Shape;41;p21"/>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2" name="Google Shape;42;p2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DBC1"/>
        </a:solidFill>
        <a:effectLst/>
      </p:bgPr>
    </p:bg>
    <p:spTree>
      <p:nvGrpSpPr>
        <p:cNvPr id="1" name="Shape 5"/>
        <p:cNvGrpSpPr/>
        <p:nvPr/>
      </p:nvGrpSpPr>
      <p:grpSpPr>
        <a:xfrm>
          <a:off x="0" y="0"/>
          <a:ext cx="0" cy="0"/>
          <a:chOff x="0" y="0"/>
          <a:chExt cx="0" cy="0"/>
        </a:xfrm>
      </p:grpSpPr>
      <p:sp>
        <p:nvSpPr>
          <p:cNvPr id="6" name="Google Shape;6;p1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MX"/>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offers.hubspot.es/objetivos-marketing-smart"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offers.hubspot.es/plantilla-presupuestos"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offers.hubspot.es/gestion-pipeline-ventas"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offers.hubspot.es/calendario-contenido-redes-sociales"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blog.hubspot.es/marketing/generador-plan-de-marketin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offers.hubspot.es/buyer-persona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offers.hubspot.es/guia-marketing-b2b"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5E31"/>
        </a:solidFill>
        <a:effectLst/>
      </p:bgPr>
    </p:bg>
    <p:spTree>
      <p:nvGrpSpPr>
        <p:cNvPr id="1" name="Shape 53"/>
        <p:cNvGrpSpPr/>
        <p:nvPr/>
      </p:nvGrpSpPr>
      <p:grpSpPr>
        <a:xfrm>
          <a:off x="0" y="0"/>
          <a:ext cx="0" cy="0"/>
          <a:chOff x="0" y="0"/>
          <a:chExt cx="0" cy="0"/>
        </a:xfrm>
      </p:grpSpPr>
      <p:sp>
        <p:nvSpPr>
          <p:cNvPr id="54" name="Google Shape;54;p1"/>
          <p:cNvSpPr txBox="1">
            <a:spLocks noGrp="1"/>
          </p:cNvSpPr>
          <p:nvPr>
            <p:ph type="ctrTitle"/>
          </p:nvPr>
        </p:nvSpPr>
        <p:spPr>
          <a:xfrm>
            <a:off x="159825" y="3663575"/>
            <a:ext cx="8683800" cy="1142700"/>
          </a:xfrm>
          <a:prstGeom prst="rect">
            <a:avLst/>
          </a:prstGeom>
          <a:noFill/>
          <a:ln>
            <a:noFill/>
          </a:ln>
        </p:spPr>
        <p:txBody>
          <a:bodyPr spcFirstLastPara="1" wrap="square" lIns="91425" tIns="91425" rIns="91425" bIns="91425" anchor="b" anchorCtr="0">
            <a:noAutofit/>
          </a:bodyPr>
          <a:lstStyle/>
          <a:p>
            <a:pPr marL="0" lvl="0" indent="0" algn="ctr" rtl="0">
              <a:lnSpc>
                <a:spcPct val="115000"/>
              </a:lnSpc>
              <a:spcBef>
                <a:spcPts val="0"/>
              </a:spcBef>
              <a:spcAft>
                <a:spcPts val="0"/>
              </a:spcAft>
              <a:buClr>
                <a:schemeClr val="dk1"/>
              </a:buClr>
              <a:buSzPts val="1100"/>
              <a:buFont typeface="Arial"/>
              <a:buNone/>
            </a:pPr>
            <a:r>
              <a:rPr lang="es-MX" sz="3450" b="1" dirty="0">
                <a:solidFill>
                  <a:srgbClr val="FFFFFF"/>
                </a:solidFill>
                <a:latin typeface="Lexend Deca Black"/>
                <a:ea typeface="Lexend Deca Black"/>
                <a:cs typeface="Lexend Deca Black"/>
                <a:sym typeface="Lexend Deca Black"/>
              </a:rPr>
              <a:t>Plantilla para crear tu plan de marketing </a:t>
            </a:r>
            <a:endParaRPr sz="3450" b="1" dirty="0">
              <a:solidFill>
                <a:srgbClr val="FFFFFF"/>
              </a:solidFill>
              <a:latin typeface="Lexend Deca Black"/>
              <a:ea typeface="Lexend Deca Black"/>
              <a:cs typeface="Lexend Deca Black"/>
              <a:sym typeface="Lexend Deca Black"/>
            </a:endParaRPr>
          </a:p>
        </p:txBody>
      </p:sp>
      <p:pic>
        <p:nvPicPr>
          <p:cNvPr id="55" name="Google Shape;55;p1"/>
          <p:cNvPicPr preferRelativeResize="0"/>
          <p:nvPr/>
        </p:nvPicPr>
        <p:blipFill rotWithShape="1">
          <a:blip r:embed="rId3">
            <a:alphaModFix/>
          </a:blip>
          <a:srcRect/>
          <a:stretch/>
        </p:blipFill>
        <p:spPr>
          <a:xfrm>
            <a:off x="464400" y="3282575"/>
            <a:ext cx="833025" cy="323550"/>
          </a:xfrm>
          <a:prstGeom prst="rect">
            <a:avLst/>
          </a:prstGeom>
          <a:noFill/>
          <a:ln>
            <a:noFill/>
          </a:ln>
        </p:spPr>
      </p:pic>
      <p:pic>
        <p:nvPicPr>
          <p:cNvPr id="56" name="Google Shape;56;p1"/>
          <p:cNvPicPr preferRelativeResize="0"/>
          <p:nvPr/>
        </p:nvPicPr>
        <p:blipFill rotWithShape="1">
          <a:blip r:embed="rId4">
            <a:alphaModFix/>
          </a:blip>
          <a:srcRect t="15383" b="15383"/>
          <a:stretch/>
        </p:blipFill>
        <p:spPr>
          <a:xfrm>
            <a:off x="464397" y="465200"/>
            <a:ext cx="7274136" cy="2482402"/>
          </a:xfrm>
          <a:prstGeom prst="rect">
            <a:avLst/>
          </a:prstGeom>
          <a:noFill/>
          <a:ln>
            <a:noFill/>
          </a:ln>
        </p:spPr>
      </p:pic>
      <p:pic>
        <p:nvPicPr>
          <p:cNvPr id="57" name="Google Shape;57;p1"/>
          <p:cNvPicPr preferRelativeResize="0"/>
          <p:nvPr/>
        </p:nvPicPr>
        <p:blipFill rotWithShape="1">
          <a:blip r:embed="rId5">
            <a:alphaModFix/>
            <a:extLst>
              <a:ext uri="{BEBA8EAE-BF5A-486C-A8C5-ECC9F3942E4B}">
                <a14:imgProps xmlns:a14="http://schemas.microsoft.com/office/drawing/2010/main">
                  <a14:imgLayer r:embed="rId6">
                    <a14:imgEffect>
                      <a14:brightnessContrast bright="-5000" contrast="14000"/>
                    </a14:imgEffect>
                  </a14:imgLayer>
                </a14:imgProps>
              </a:ext>
            </a:extLst>
          </a:blip>
          <a:srcRect l="4040" t="57089" r="36625" b="3481"/>
          <a:stretch/>
        </p:blipFill>
        <p:spPr>
          <a:xfrm rot="9668629">
            <a:off x="6741434" y="-66256"/>
            <a:ext cx="3669054" cy="331834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5EB"/>
        </a:solidFill>
        <a:effectLst/>
      </p:bgPr>
    </p:bg>
    <p:spTree>
      <p:nvGrpSpPr>
        <p:cNvPr id="1" name="Shape 101"/>
        <p:cNvGrpSpPr/>
        <p:nvPr/>
      </p:nvGrpSpPr>
      <p:grpSpPr>
        <a:xfrm>
          <a:off x="0" y="0"/>
          <a:ext cx="0" cy="0"/>
          <a:chOff x="0" y="0"/>
          <a:chExt cx="0" cy="0"/>
        </a:xfrm>
      </p:grpSpPr>
      <p:sp>
        <p:nvSpPr>
          <p:cNvPr id="105" name="Google Shape;105;g14026507981_0_9"/>
          <p:cNvSpPr txBox="1">
            <a:spLocks noGrp="1"/>
          </p:cNvSpPr>
          <p:nvPr>
            <p:ph type="body" idx="1"/>
          </p:nvPr>
        </p:nvSpPr>
        <p:spPr>
          <a:xfrm>
            <a:off x="311700" y="313200"/>
            <a:ext cx="8520600" cy="572700"/>
          </a:xfrm>
          <a:prstGeom prst="rect">
            <a:avLst/>
          </a:prstGeom>
          <a:solidFill>
            <a:srgbClr val="FF5C35"/>
          </a:solidFill>
          <a:ln>
            <a:noFill/>
          </a:ln>
          <a:effectLst>
            <a:outerShdw blurRad="57150" dist="19050" dir="5400000" algn="bl" rotWithShape="0">
              <a:srgbClr val="000000">
                <a:alpha val="49410"/>
              </a:srgbClr>
            </a:outerShdw>
          </a:effectLst>
        </p:spPr>
        <p:txBody>
          <a:bodyPr spcFirstLastPara="1" wrap="square" lIns="91425" tIns="91425" rIns="91425" bIns="91425" anchor="t" anchorCtr="0">
            <a:noAutofit/>
          </a:bodyPr>
          <a:lstStyle/>
          <a:p>
            <a:pPr marL="0" lvl="0" indent="0" algn="l" rtl="0">
              <a:lnSpc>
                <a:spcPct val="115000"/>
              </a:lnSpc>
              <a:buClr>
                <a:srgbClr val="000000"/>
              </a:buClr>
              <a:buSzPts val="1800"/>
              <a:buFont typeface="Arial"/>
              <a:buNone/>
            </a:pPr>
            <a:r>
              <a:rPr lang="es-MX" sz="2800" b="1" dirty="0">
                <a:solidFill>
                  <a:schemeClr val="dk1"/>
                </a:solidFill>
                <a:latin typeface="Lexend Deca"/>
                <a:ea typeface="Lexend Deca"/>
                <a:cs typeface="Lexend Deca"/>
                <a:sym typeface="Lexend Deca"/>
              </a:rPr>
              <a:t>3. ¿Qué acciones conforman mi estrategia?</a:t>
            </a:r>
            <a:endParaRPr sz="2800" b="1" dirty="0">
              <a:solidFill>
                <a:schemeClr val="dk1"/>
              </a:solidFill>
              <a:latin typeface="Lexend Deca"/>
              <a:ea typeface="Lexend Deca"/>
              <a:cs typeface="Lexend Deca"/>
              <a:sym typeface="Lexend Deca"/>
            </a:endParaRPr>
          </a:p>
        </p:txBody>
      </p:sp>
      <p:sp>
        <p:nvSpPr>
          <p:cNvPr id="106" name="Google Shape;106;g14026507981_0_9"/>
          <p:cNvSpPr txBox="1">
            <a:spLocks noGrp="1"/>
          </p:cNvSpPr>
          <p:nvPr>
            <p:ph type="body" idx="1"/>
          </p:nvPr>
        </p:nvSpPr>
        <p:spPr>
          <a:xfrm>
            <a:off x="311700" y="885899"/>
            <a:ext cx="8520600" cy="3684897"/>
          </a:xfrm>
          <a:prstGeom prst="rect">
            <a:avLst/>
          </a:prstGeom>
          <a:noFill/>
          <a:ln>
            <a:noFill/>
          </a:ln>
        </p:spPr>
        <p:txBody>
          <a:bodyPr spcFirstLastPara="1" wrap="square" lIns="91425" tIns="91425" rIns="91425" bIns="91425" anchor="t" anchorCtr="0">
            <a:noAutofit/>
          </a:bodyPr>
          <a:lstStyle/>
          <a:p>
            <a:pPr marL="0" lvl="0" indent="0" algn="l" rtl="0">
              <a:lnSpc>
                <a:spcPct val="115000"/>
              </a:lnSpc>
              <a:buClr>
                <a:schemeClr val="dk1"/>
              </a:buClr>
              <a:buSzPts val="1800"/>
              <a:buFont typeface="Arial"/>
              <a:buNone/>
            </a:pPr>
            <a:r>
              <a:rPr lang="es-MX" sz="2400" dirty="0">
                <a:latin typeface="Lexend Deca"/>
                <a:ea typeface="Lexend Deca"/>
                <a:cs typeface="Lexend Deca"/>
                <a:sym typeface="Lexend Deca"/>
              </a:rPr>
              <a:t>[Enumera las acciones que se realizarán a partir del plan de marketing. Describe brevemente en qué consiste cada una de estas acciones.]</a:t>
            </a:r>
            <a:endParaRPr sz="3600" dirty="0">
              <a:solidFill>
                <a:schemeClr val="dk1"/>
              </a:solidFill>
              <a:latin typeface="Lexend Deca"/>
              <a:ea typeface="Lexend Deca"/>
              <a:cs typeface="Lexend Deca"/>
              <a:sym typeface="Lexend Deca"/>
            </a:endParaRPr>
          </a:p>
        </p:txBody>
      </p:sp>
      <p:pic>
        <p:nvPicPr>
          <p:cNvPr id="107" name="Google Shape;107;g14026507981_0_9"/>
          <p:cNvPicPr preferRelativeResize="0"/>
          <p:nvPr/>
        </p:nvPicPr>
        <p:blipFill rotWithShape="1">
          <a:blip r:embed="rId3">
            <a:alphaModFix/>
          </a:blip>
          <a:srcRect/>
          <a:stretch/>
        </p:blipFill>
        <p:spPr>
          <a:xfrm>
            <a:off x="8599905" y="4570797"/>
            <a:ext cx="568442" cy="572700"/>
          </a:xfrm>
          <a:prstGeom prst="rect">
            <a:avLst/>
          </a:prstGeom>
          <a:noFill/>
          <a:ln>
            <a:noFill/>
          </a:ln>
        </p:spPr>
      </p:pic>
      <p:pic>
        <p:nvPicPr>
          <p:cNvPr id="7" name="Imagen 6">
            <a:extLst>
              <a:ext uri="{FF2B5EF4-FFF2-40B4-BE49-F238E27FC236}">
                <a16:creationId xmlns:a16="http://schemas.microsoft.com/office/drawing/2014/main" id="{B993C3F5-67E5-1F33-DFF7-A2A9F6489313}"/>
              </a:ext>
            </a:extLst>
          </p:cNvPr>
          <p:cNvPicPr>
            <a:picLocks noChangeAspect="1"/>
          </p:cNvPicPr>
          <p:nvPr/>
        </p:nvPicPr>
        <p:blipFill>
          <a:blip r:embed="rId4"/>
          <a:stretch>
            <a:fillRect/>
          </a:stretch>
        </p:blipFill>
        <p:spPr>
          <a:xfrm>
            <a:off x="3625850" y="2703896"/>
            <a:ext cx="1892300" cy="1866900"/>
          </a:xfrm>
          <a:prstGeom prst="rect">
            <a:avLst/>
          </a:prstGeom>
        </p:spPr>
      </p:pic>
    </p:spTree>
    <p:extLst>
      <p:ext uri="{BB962C8B-B14F-4D97-AF65-F5344CB8AC3E}">
        <p14:creationId xmlns:p14="http://schemas.microsoft.com/office/powerpoint/2010/main" val="11279270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5EB"/>
        </a:solidFill>
        <a:effectLst/>
      </p:bgPr>
    </p:bg>
    <p:spTree>
      <p:nvGrpSpPr>
        <p:cNvPr id="1" name="Shape 111"/>
        <p:cNvGrpSpPr/>
        <p:nvPr/>
      </p:nvGrpSpPr>
      <p:grpSpPr>
        <a:xfrm>
          <a:off x="0" y="0"/>
          <a:ext cx="0" cy="0"/>
          <a:chOff x="0" y="0"/>
          <a:chExt cx="0" cy="0"/>
        </a:xfrm>
      </p:grpSpPr>
      <p:sp>
        <p:nvSpPr>
          <p:cNvPr id="112" name="Google Shape;112;g14026507981_0_18"/>
          <p:cNvSpPr txBox="1">
            <a:spLocks noGrp="1"/>
          </p:cNvSpPr>
          <p:nvPr>
            <p:ph type="title"/>
          </p:nvPr>
        </p:nvSpPr>
        <p:spPr>
          <a:xfrm>
            <a:off x="387900" y="203400"/>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s-MX" b="1" dirty="0">
                <a:latin typeface="Lexend Deca Black"/>
                <a:ea typeface="Lexend Deca Black"/>
                <a:cs typeface="Lexend Deca Black"/>
                <a:sym typeface="Lexend Deca Black"/>
              </a:rPr>
              <a:t>4. Objetivos</a:t>
            </a:r>
            <a:endParaRPr b="1" dirty="0">
              <a:latin typeface="Lexend Deca Black"/>
              <a:ea typeface="Lexend Deca Black"/>
              <a:cs typeface="Lexend Deca Black"/>
              <a:sym typeface="Lexend Deca Black"/>
            </a:endParaRPr>
          </a:p>
          <a:p>
            <a:pPr marL="0" lvl="0" indent="0" algn="l" rtl="0">
              <a:lnSpc>
                <a:spcPct val="100000"/>
              </a:lnSpc>
              <a:spcBef>
                <a:spcPts val="0"/>
              </a:spcBef>
              <a:spcAft>
                <a:spcPts val="0"/>
              </a:spcAft>
              <a:buSzPts val="2800"/>
              <a:buNone/>
            </a:pPr>
            <a:endParaRPr b="1" dirty="0">
              <a:latin typeface="Lexend Deca Black"/>
              <a:ea typeface="Lexend Deca Black"/>
              <a:cs typeface="Lexend Deca Black"/>
              <a:sym typeface="Lexend Deca Black"/>
            </a:endParaRPr>
          </a:p>
        </p:txBody>
      </p:sp>
      <p:sp>
        <p:nvSpPr>
          <p:cNvPr id="113" name="Google Shape;113;g14026507981_0_18"/>
          <p:cNvSpPr txBox="1">
            <a:spLocks noGrp="1"/>
          </p:cNvSpPr>
          <p:nvPr>
            <p:ph type="body" idx="1"/>
          </p:nvPr>
        </p:nvSpPr>
        <p:spPr>
          <a:xfrm>
            <a:off x="235500" y="789125"/>
            <a:ext cx="8520600" cy="3595730"/>
          </a:xfrm>
          <a:prstGeom prst="rect">
            <a:avLst/>
          </a:prstGeom>
          <a:noFill/>
          <a:ln>
            <a:noFill/>
          </a:ln>
        </p:spPr>
        <p:txBody>
          <a:bodyPr spcFirstLastPara="1" wrap="square" lIns="91425" tIns="91425" rIns="91425" bIns="91425" anchor="t" anchorCtr="0">
            <a:noAutofit/>
          </a:bodyPr>
          <a:lstStyle/>
          <a:p>
            <a:pPr marL="0" lvl="0" indent="0" algn="l" rtl="0">
              <a:lnSpc>
                <a:spcPct val="115000"/>
              </a:lnSpc>
              <a:buClr>
                <a:srgbClr val="000000"/>
              </a:buClr>
              <a:buSzPts val="1800"/>
              <a:buFont typeface="Arial"/>
              <a:buNone/>
            </a:pPr>
            <a:r>
              <a:rPr lang="es-MX" sz="2000" dirty="0">
                <a:solidFill>
                  <a:schemeClr val="tx1"/>
                </a:solidFill>
                <a:latin typeface="Lexend Deca"/>
                <a:ea typeface="Lexend Deca"/>
                <a:cs typeface="Lexend Deca"/>
                <a:sym typeface="Lexend Deca"/>
              </a:rPr>
              <a:t>Usa este apartado para mostrar los objetivos que cumplirás con tu estrategia de marketing descrita anteriormente. Recuerda que los objetivos deben estar sustentados en métricas comprobables, Key Performance Indicators (KPI), las cuales te ayudarán a evaluar el éxito de tus acciones. </a:t>
            </a:r>
            <a:endParaRPr sz="2000" dirty="0">
              <a:solidFill>
                <a:schemeClr val="tx1"/>
              </a:solidFill>
              <a:latin typeface="Lexend Deca"/>
              <a:ea typeface="Lexend Deca"/>
              <a:cs typeface="Lexend Deca"/>
              <a:sym typeface="Lexend Deca"/>
            </a:endParaRPr>
          </a:p>
        </p:txBody>
      </p:sp>
      <p:sp>
        <p:nvSpPr>
          <p:cNvPr id="114" name="Google Shape;114;g14026507981_0_18"/>
          <p:cNvSpPr/>
          <p:nvPr/>
        </p:nvSpPr>
        <p:spPr>
          <a:xfrm>
            <a:off x="311700" y="758645"/>
            <a:ext cx="476400" cy="57300"/>
          </a:xfrm>
          <a:prstGeom prst="rect">
            <a:avLst/>
          </a:prstGeom>
          <a:solidFill>
            <a:srgbClr val="FF5C3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17" name="Google Shape;117;g14026507981_0_18"/>
          <p:cNvPicPr preferRelativeResize="0"/>
          <p:nvPr/>
        </p:nvPicPr>
        <p:blipFill rotWithShape="1">
          <a:blip r:embed="rId3">
            <a:alphaModFix/>
          </a:blip>
          <a:srcRect/>
          <a:stretch/>
        </p:blipFill>
        <p:spPr>
          <a:xfrm>
            <a:off x="8599905" y="4570797"/>
            <a:ext cx="568442" cy="572700"/>
          </a:xfrm>
          <a:prstGeom prst="rect">
            <a:avLst/>
          </a:prstGeom>
          <a:noFill/>
          <a:ln>
            <a:noFill/>
          </a:ln>
        </p:spPr>
      </p:pic>
      <p:sp>
        <p:nvSpPr>
          <p:cNvPr id="16" name="Rectángulo 15">
            <a:extLst>
              <a:ext uri="{FF2B5EF4-FFF2-40B4-BE49-F238E27FC236}">
                <a16:creationId xmlns:a16="http://schemas.microsoft.com/office/drawing/2014/main" id="{2620FA66-2F16-5C85-55D5-A468CA51E465}"/>
              </a:ext>
            </a:extLst>
          </p:cNvPr>
          <p:cNvSpPr/>
          <p:nvPr/>
        </p:nvSpPr>
        <p:spPr>
          <a:xfrm>
            <a:off x="1701800" y="3598797"/>
            <a:ext cx="5892800" cy="972000"/>
          </a:xfrm>
          <a:prstGeom prst="rect">
            <a:avLst/>
          </a:prstGeom>
          <a:solidFill>
            <a:srgbClr val="FF5E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CuadroTexto 16">
            <a:extLst>
              <a:ext uri="{FF2B5EF4-FFF2-40B4-BE49-F238E27FC236}">
                <a16:creationId xmlns:a16="http://schemas.microsoft.com/office/drawing/2014/main" id="{00696ACA-B367-B016-5756-7E57E9AFC8BD}"/>
              </a:ext>
            </a:extLst>
          </p:cNvPr>
          <p:cNvSpPr txBox="1"/>
          <p:nvPr/>
        </p:nvSpPr>
        <p:spPr>
          <a:xfrm>
            <a:off x="2353733" y="3661264"/>
            <a:ext cx="4792134" cy="1200329"/>
          </a:xfrm>
          <a:prstGeom prst="rect">
            <a:avLst/>
          </a:prstGeom>
          <a:noFill/>
        </p:spPr>
        <p:txBody>
          <a:bodyPr wrap="square" rtlCol="0">
            <a:spAutoFit/>
          </a:bodyPr>
          <a:lstStyle/>
          <a:p>
            <a:pPr algn="ctr" fontAlgn="base"/>
            <a:r>
              <a:rPr lang="es-MX" sz="1600" b="1" dirty="0">
                <a:solidFill>
                  <a:schemeClr val="bg1"/>
                </a:solidFill>
                <a:latin typeface="Lexend Deca" pitchFamily="2" charset="77"/>
              </a:rPr>
              <a:t>Descargar gratuita</a:t>
            </a:r>
          </a:p>
          <a:p>
            <a:pPr algn="ctr" fontAlgn="base"/>
            <a:endParaRPr lang="es-MX" b="1" dirty="0">
              <a:solidFill>
                <a:schemeClr val="bg1"/>
              </a:solidFill>
              <a:latin typeface="Lexend Deca" pitchFamily="2" charset="77"/>
            </a:endParaRPr>
          </a:p>
          <a:p>
            <a:pPr algn="ctr" fontAlgn="base"/>
            <a:r>
              <a:rPr lang="es-MX" dirty="0">
                <a:solidFill>
                  <a:srgbClr val="0070C0"/>
                </a:solidFill>
                <a:latin typeface="Lexend Deca" pitchFamily="2" charset="77"/>
                <a:hlinkClick r:id="rId4">
                  <a:extLst>
                    <a:ext uri="{A12FA001-AC4F-418D-AE19-62706E023703}">
                      <ahyp:hlinkClr xmlns:ahyp="http://schemas.microsoft.com/office/drawing/2018/hyperlinkcolor" val="tx"/>
                    </a:ext>
                  </a:extLst>
                </a:hlinkClick>
              </a:rPr>
              <a:t>Cómo definir tus objetivos de marketing SMART</a:t>
            </a:r>
            <a:endParaRPr lang="es-MX" dirty="0">
              <a:solidFill>
                <a:srgbClr val="0070C0"/>
              </a:solidFill>
              <a:latin typeface="Lexend Deca" pitchFamily="2" charset="77"/>
            </a:endParaRPr>
          </a:p>
          <a:p>
            <a:br>
              <a:rPr lang="es-MX" dirty="0"/>
            </a:br>
            <a:endParaRPr lang="es-MX" dirty="0">
              <a:solidFill>
                <a:schemeClr val="bg1"/>
              </a:solidFill>
              <a:latin typeface="Lexend Deca" pitchFamily="2" charset="77"/>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5EB"/>
        </a:solidFill>
        <a:effectLst/>
      </p:bgPr>
    </p:bg>
    <p:spTree>
      <p:nvGrpSpPr>
        <p:cNvPr id="1" name="Shape 111"/>
        <p:cNvGrpSpPr/>
        <p:nvPr/>
      </p:nvGrpSpPr>
      <p:grpSpPr>
        <a:xfrm>
          <a:off x="0" y="0"/>
          <a:ext cx="0" cy="0"/>
          <a:chOff x="0" y="0"/>
          <a:chExt cx="0" cy="0"/>
        </a:xfrm>
      </p:grpSpPr>
      <p:sp>
        <p:nvSpPr>
          <p:cNvPr id="115" name="Google Shape;115;g14026507981_0_18"/>
          <p:cNvSpPr txBox="1">
            <a:spLocks noGrp="1"/>
          </p:cNvSpPr>
          <p:nvPr>
            <p:ph type="body" idx="1"/>
          </p:nvPr>
        </p:nvSpPr>
        <p:spPr>
          <a:xfrm>
            <a:off x="311700" y="313200"/>
            <a:ext cx="8520600" cy="572700"/>
          </a:xfrm>
          <a:prstGeom prst="rect">
            <a:avLst/>
          </a:prstGeom>
          <a:solidFill>
            <a:srgbClr val="FF5C35"/>
          </a:solidFill>
          <a:ln>
            <a:noFill/>
          </a:ln>
          <a:effectLst>
            <a:outerShdw blurRad="57150" dist="19050" dir="5400000" algn="bl" rotWithShape="0">
              <a:srgbClr val="000000">
                <a:alpha val="49410"/>
              </a:srgbClr>
            </a:outerShdw>
          </a:effectLst>
        </p:spPr>
        <p:txBody>
          <a:bodyPr spcFirstLastPara="1" wrap="square" lIns="91425" tIns="91425" rIns="91425" bIns="91425" anchor="t" anchorCtr="0">
            <a:noAutofit/>
          </a:bodyPr>
          <a:lstStyle/>
          <a:p>
            <a:pPr marL="0" lvl="0" indent="0" algn="l" rtl="0">
              <a:lnSpc>
                <a:spcPct val="115000"/>
              </a:lnSpc>
              <a:buClr>
                <a:srgbClr val="000000"/>
              </a:buClr>
              <a:buSzPts val="1800"/>
              <a:buFont typeface="Arial"/>
              <a:buNone/>
            </a:pPr>
            <a:r>
              <a:rPr lang="es-MX" sz="2800" b="1" dirty="0">
                <a:solidFill>
                  <a:schemeClr val="dk1"/>
                </a:solidFill>
                <a:latin typeface="Lexend Deca"/>
                <a:ea typeface="Lexend Deca"/>
                <a:cs typeface="Lexend Deca"/>
                <a:sym typeface="Lexend Deca"/>
              </a:rPr>
              <a:t>4. ¿Cuáles son mis objetivos?</a:t>
            </a:r>
            <a:endParaRPr sz="2800" b="1" dirty="0">
              <a:solidFill>
                <a:schemeClr val="dk1"/>
              </a:solidFill>
              <a:latin typeface="Lexend Deca"/>
              <a:ea typeface="Lexend Deca"/>
              <a:cs typeface="Lexend Deca"/>
              <a:sym typeface="Lexend Deca"/>
            </a:endParaRPr>
          </a:p>
        </p:txBody>
      </p:sp>
      <p:sp>
        <p:nvSpPr>
          <p:cNvPr id="116" name="Google Shape;116;g14026507981_0_18"/>
          <p:cNvSpPr txBox="1">
            <a:spLocks noGrp="1"/>
          </p:cNvSpPr>
          <p:nvPr>
            <p:ph type="body" idx="1"/>
          </p:nvPr>
        </p:nvSpPr>
        <p:spPr>
          <a:xfrm>
            <a:off x="311700" y="885899"/>
            <a:ext cx="8520600" cy="3684897"/>
          </a:xfrm>
          <a:prstGeom prst="rect">
            <a:avLst/>
          </a:prstGeom>
          <a:noFill/>
          <a:ln>
            <a:noFill/>
          </a:ln>
        </p:spPr>
        <p:txBody>
          <a:bodyPr spcFirstLastPara="1" wrap="square" lIns="91425" tIns="91425" rIns="91425" bIns="91425" anchor="t" anchorCtr="0">
            <a:noAutofit/>
          </a:bodyPr>
          <a:lstStyle/>
          <a:p>
            <a:pPr marL="0" lvl="0" indent="0" algn="l" rtl="0">
              <a:lnSpc>
                <a:spcPct val="115000"/>
              </a:lnSpc>
              <a:buClr>
                <a:schemeClr val="dk1"/>
              </a:buClr>
              <a:buSzPts val="1800"/>
              <a:buFont typeface="Arial"/>
              <a:buNone/>
            </a:pPr>
            <a:r>
              <a:rPr lang="es-MX" sz="2000" dirty="0">
                <a:latin typeface="Lexend Deca"/>
                <a:ea typeface="Lexend Deca"/>
                <a:cs typeface="Lexend Deca"/>
                <a:sym typeface="Lexend Deca"/>
              </a:rPr>
              <a:t>[Haz una lista de los objetivos que alcanzarás gracias a tu estrategia de marketing. Piensa que deben expresarse en métricas clave para confirmar su comportamiento.]</a:t>
            </a:r>
            <a:endParaRPr sz="3200" dirty="0">
              <a:solidFill>
                <a:schemeClr val="dk1"/>
              </a:solidFill>
              <a:latin typeface="Lexend Deca"/>
              <a:ea typeface="Lexend Deca"/>
              <a:cs typeface="Lexend Deca"/>
              <a:sym typeface="Lexend Deca"/>
            </a:endParaRPr>
          </a:p>
        </p:txBody>
      </p:sp>
      <p:pic>
        <p:nvPicPr>
          <p:cNvPr id="117" name="Google Shape;117;g14026507981_0_18"/>
          <p:cNvPicPr preferRelativeResize="0"/>
          <p:nvPr/>
        </p:nvPicPr>
        <p:blipFill rotWithShape="1">
          <a:blip r:embed="rId3">
            <a:alphaModFix/>
          </a:blip>
          <a:srcRect/>
          <a:stretch/>
        </p:blipFill>
        <p:spPr>
          <a:xfrm>
            <a:off x="8599905" y="4570797"/>
            <a:ext cx="568442" cy="572700"/>
          </a:xfrm>
          <a:prstGeom prst="rect">
            <a:avLst/>
          </a:prstGeom>
          <a:noFill/>
          <a:ln>
            <a:noFill/>
          </a:ln>
        </p:spPr>
      </p:pic>
      <p:pic>
        <p:nvPicPr>
          <p:cNvPr id="7" name="Imagen 6">
            <a:extLst>
              <a:ext uri="{FF2B5EF4-FFF2-40B4-BE49-F238E27FC236}">
                <a16:creationId xmlns:a16="http://schemas.microsoft.com/office/drawing/2014/main" id="{9BF467C7-7F61-25A4-96E2-EA9A9FB7E15A}"/>
              </a:ext>
            </a:extLst>
          </p:cNvPr>
          <p:cNvPicPr>
            <a:picLocks noChangeAspect="1"/>
          </p:cNvPicPr>
          <p:nvPr/>
        </p:nvPicPr>
        <p:blipFill>
          <a:blip r:embed="rId4"/>
          <a:stretch>
            <a:fillRect/>
          </a:stretch>
        </p:blipFill>
        <p:spPr>
          <a:xfrm>
            <a:off x="3613150" y="2691197"/>
            <a:ext cx="1917700" cy="1879600"/>
          </a:xfrm>
          <a:prstGeom prst="rect">
            <a:avLst/>
          </a:prstGeom>
        </p:spPr>
      </p:pic>
    </p:spTree>
    <p:extLst>
      <p:ext uri="{BB962C8B-B14F-4D97-AF65-F5344CB8AC3E}">
        <p14:creationId xmlns:p14="http://schemas.microsoft.com/office/powerpoint/2010/main" val="18842041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5EB"/>
        </a:solidFill>
        <a:effectLst/>
      </p:bgPr>
    </p:bg>
    <p:spTree>
      <p:nvGrpSpPr>
        <p:cNvPr id="1" name="Shape 121"/>
        <p:cNvGrpSpPr/>
        <p:nvPr/>
      </p:nvGrpSpPr>
      <p:grpSpPr>
        <a:xfrm>
          <a:off x="0" y="0"/>
          <a:ext cx="0" cy="0"/>
          <a:chOff x="0" y="0"/>
          <a:chExt cx="0" cy="0"/>
        </a:xfrm>
      </p:grpSpPr>
      <p:sp>
        <p:nvSpPr>
          <p:cNvPr id="122" name="Google Shape;122;g14026507981_0_27"/>
          <p:cNvSpPr txBox="1">
            <a:spLocks noGrp="1"/>
          </p:cNvSpPr>
          <p:nvPr>
            <p:ph type="title"/>
          </p:nvPr>
        </p:nvSpPr>
        <p:spPr>
          <a:xfrm>
            <a:off x="387900" y="203400"/>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s-MX" b="1">
                <a:latin typeface="Lexend Deca Black"/>
                <a:ea typeface="Lexend Deca Black"/>
                <a:cs typeface="Lexend Deca Black"/>
                <a:sym typeface="Lexend Deca Black"/>
              </a:rPr>
              <a:t>5. Presupuesto</a:t>
            </a:r>
            <a:endParaRPr b="1">
              <a:latin typeface="Lexend Deca Black"/>
              <a:ea typeface="Lexend Deca Black"/>
              <a:cs typeface="Lexend Deca Black"/>
              <a:sym typeface="Lexend Deca Black"/>
            </a:endParaRPr>
          </a:p>
          <a:p>
            <a:pPr marL="0" lvl="0" indent="0" algn="l" rtl="0">
              <a:lnSpc>
                <a:spcPct val="100000"/>
              </a:lnSpc>
              <a:spcBef>
                <a:spcPts val="0"/>
              </a:spcBef>
              <a:spcAft>
                <a:spcPts val="0"/>
              </a:spcAft>
              <a:buSzPts val="2800"/>
              <a:buNone/>
            </a:pPr>
            <a:endParaRPr b="1">
              <a:latin typeface="Lexend Deca Black"/>
              <a:ea typeface="Lexend Deca Black"/>
              <a:cs typeface="Lexend Deca Black"/>
              <a:sym typeface="Lexend Deca Black"/>
            </a:endParaRPr>
          </a:p>
        </p:txBody>
      </p:sp>
      <p:sp>
        <p:nvSpPr>
          <p:cNvPr id="123" name="Google Shape;123;g14026507981_0_27"/>
          <p:cNvSpPr txBox="1">
            <a:spLocks noGrp="1"/>
          </p:cNvSpPr>
          <p:nvPr>
            <p:ph type="body" idx="1"/>
          </p:nvPr>
        </p:nvSpPr>
        <p:spPr>
          <a:xfrm>
            <a:off x="235500" y="789125"/>
            <a:ext cx="8520600" cy="3781672"/>
          </a:xfrm>
          <a:prstGeom prst="rect">
            <a:avLst/>
          </a:prstGeom>
          <a:noFill/>
          <a:ln>
            <a:noFill/>
          </a:ln>
        </p:spPr>
        <p:txBody>
          <a:bodyPr spcFirstLastPara="1" wrap="square" lIns="91425" tIns="91425" rIns="91425" bIns="91425" anchor="t" anchorCtr="0">
            <a:noAutofit/>
          </a:bodyPr>
          <a:lstStyle/>
          <a:p>
            <a:pPr marL="0" lvl="0" indent="0" algn="l" rtl="0">
              <a:lnSpc>
                <a:spcPct val="115000"/>
              </a:lnSpc>
              <a:buClr>
                <a:srgbClr val="000000"/>
              </a:buClr>
              <a:buSzPts val="1800"/>
              <a:buFont typeface="Arial"/>
              <a:buNone/>
            </a:pPr>
            <a:r>
              <a:rPr lang="es-MX" sz="2000" dirty="0">
                <a:solidFill>
                  <a:schemeClr val="tx1"/>
                </a:solidFill>
                <a:latin typeface="Lexend Deca"/>
                <a:ea typeface="Lexend Deca"/>
                <a:cs typeface="Lexend Deca"/>
                <a:sym typeface="Lexend Deca"/>
              </a:rPr>
              <a:t>Una vez que tu presupuesto se encuentre aprobado por el departamento responsable, muestra los apartados a los que destinarás los recursos económicos de tu organización. </a:t>
            </a:r>
            <a:endParaRPr sz="2000" dirty="0">
              <a:solidFill>
                <a:schemeClr val="tx1"/>
              </a:solidFill>
              <a:latin typeface="Lexend Deca"/>
              <a:ea typeface="Lexend Deca"/>
              <a:cs typeface="Lexend Deca"/>
              <a:sym typeface="Lexend Deca"/>
            </a:endParaRPr>
          </a:p>
        </p:txBody>
      </p:sp>
      <p:sp>
        <p:nvSpPr>
          <p:cNvPr id="124" name="Google Shape;124;g14026507981_0_27"/>
          <p:cNvSpPr/>
          <p:nvPr/>
        </p:nvSpPr>
        <p:spPr>
          <a:xfrm>
            <a:off x="311700" y="758645"/>
            <a:ext cx="476400" cy="57300"/>
          </a:xfrm>
          <a:prstGeom prst="rect">
            <a:avLst/>
          </a:prstGeom>
          <a:solidFill>
            <a:srgbClr val="FF5C3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7" name="Google Shape;127;g14026507981_0_27"/>
          <p:cNvPicPr preferRelativeResize="0"/>
          <p:nvPr/>
        </p:nvPicPr>
        <p:blipFill rotWithShape="1">
          <a:blip r:embed="rId3">
            <a:alphaModFix/>
          </a:blip>
          <a:srcRect/>
          <a:stretch/>
        </p:blipFill>
        <p:spPr>
          <a:xfrm>
            <a:off x="8599905" y="4570797"/>
            <a:ext cx="568442" cy="572700"/>
          </a:xfrm>
          <a:prstGeom prst="rect">
            <a:avLst/>
          </a:prstGeom>
          <a:noFill/>
          <a:ln>
            <a:noFill/>
          </a:ln>
        </p:spPr>
      </p:pic>
      <p:sp>
        <p:nvSpPr>
          <p:cNvPr id="12" name="Rectángulo 11">
            <a:extLst>
              <a:ext uri="{FF2B5EF4-FFF2-40B4-BE49-F238E27FC236}">
                <a16:creationId xmlns:a16="http://schemas.microsoft.com/office/drawing/2014/main" id="{27BE7803-58D5-1C52-C64D-5E2D93FC1E3D}"/>
              </a:ext>
            </a:extLst>
          </p:cNvPr>
          <p:cNvSpPr/>
          <p:nvPr/>
        </p:nvSpPr>
        <p:spPr>
          <a:xfrm>
            <a:off x="1701800" y="3598797"/>
            <a:ext cx="5892800" cy="972000"/>
          </a:xfrm>
          <a:prstGeom prst="rect">
            <a:avLst/>
          </a:prstGeom>
          <a:solidFill>
            <a:srgbClr val="FF5E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CuadroTexto 12">
            <a:extLst>
              <a:ext uri="{FF2B5EF4-FFF2-40B4-BE49-F238E27FC236}">
                <a16:creationId xmlns:a16="http://schemas.microsoft.com/office/drawing/2014/main" id="{82111556-F3FA-8FE5-73FB-2F19C86935D8}"/>
              </a:ext>
            </a:extLst>
          </p:cNvPr>
          <p:cNvSpPr txBox="1"/>
          <p:nvPr/>
        </p:nvSpPr>
        <p:spPr>
          <a:xfrm>
            <a:off x="2689400" y="3661264"/>
            <a:ext cx="3962400" cy="769441"/>
          </a:xfrm>
          <a:prstGeom prst="rect">
            <a:avLst/>
          </a:prstGeom>
          <a:noFill/>
        </p:spPr>
        <p:txBody>
          <a:bodyPr wrap="square" rtlCol="0">
            <a:spAutoFit/>
          </a:bodyPr>
          <a:lstStyle/>
          <a:p>
            <a:pPr algn="ctr" fontAlgn="base"/>
            <a:r>
              <a:rPr lang="es-MX" sz="1600" b="1" dirty="0">
                <a:solidFill>
                  <a:schemeClr val="bg1"/>
                </a:solidFill>
                <a:latin typeface="Lexend Deca" pitchFamily="2" charset="77"/>
              </a:rPr>
              <a:t>Plantillas gratis</a:t>
            </a:r>
          </a:p>
          <a:p>
            <a:pPr algn="ctr" fontAlgn="base"/>
            <a:endParaRPr lang="es-MX" b="1" dirty="0">
              <a:solidFill>
                <a:schemeClr val="bg1"/>
              </a:solidFill>
              <a:latin typeface="Lexend Deca" pitchFamily="2" charset="77"/>
            </a:endParaRPr>
          </a:p>
          <a:p>
            <a:pPr algn="ctr" fontAlgn="base"/>
            <a:r>
              <a:rPr lang="es-MX" dirty="0">
                <a:solidFill>
                  <a:srgbClr val="0070C0"/>
                </a:solidFill>
                <a:latin typeface="Lexend Deca" pitchFamily="2" charset="77"/>
                <a:hlinkClick r:id="rId4">
                  <a:extLst>
                    <a:ext uri="{A12FA001-AC4F-418D-AE19-62706E023703}">
                      <ahyp:hlinkClr xmlns:ahyp="http://schemas.microsoft.com/office/drawing/2018/hyperlinkcolor" val="tx"/>
                    </a:ext>
                  </a:extLst>
                </a:hlinkClick>
              </a:rPr>
              <a:t>Plantilla para calcular presupuestos</a:t>
            </a:r>
            <a:endParaRPr lang="es-MX" dirty="0">
              <a:solidFill>
                <a:srgbClr val="0070C0"/>
              </a:solidFill>
              <a:latin typeface="Lexend Deca" pitchFamily="2" charset="77"/>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5EB"/>
        </a:solidFill>
        <a:effectLst/>
      </p:bgPr>
    </p:bg>
    <p:spTree>
      <p:nvGrpSpPr>
        <p:cNvPr id="1" name="Shape 121"/>
        <p:cNvGrpSpPr/>
        <p:nvPr/>
      </p:nvGrpSpPr>
      <p:grpSpPr>
        <a:xfrm>
          <a:off x="0" y="0"/>
          <a:ext cx="0" cy="0"/>
          <a:chOff x="0" y="0"/>
          <a:chExt cx="0" cy="0"/>
        </a:xfrm>
      </p:grpSpPr>
      <p:sp>
        <p:nvSpPr>
          <p:cNvPr id="125" name="Google Shape;125;g14026507981_0_27"/>
          <p:cNvSpPr txBox="1">
            <a:spLocks noGrp="1"/>
          </p:cNvSpPr>
          <p:nvPr>
            <p:ph type="body" idx="1"/>
          </p:nvPr>
        </p:nvSpPr>
        <p:spPr>
          <a:xfrm>
            <a:off x="311700" y="313200"/>
            <a:ext cx="8520600" cy="572700"/>
          </a:xfrm>
          <a:prstGeom prst="rect">
            <a:avLst/>
          </a:prstGeom>
          <a:solidFill>
            <a:srgbClr val="FF5C35"/>
          </a:solidFill>
          <a:ln>
            <a:noFill/>
          </a:ln>
          <a:effectLst>
            <a:outerShdw blurRad="57150" dist="19050" dir="5400000" algn="bl" rotWithShape="0">
              <a:srgbClr val="000000">
                <a:alpha val="49410"/>
              </a:srgbClr>
            </a:outerShdw>
          </a:effectLst>
        </p:spPr>
        <p:txBody>
          <a:bodyPr spcFirstLastPara="1" wrap="square" lIns="91425" tIns="91425" rIns="91425" bIns="91425" anchor="t" anchorCtr="0">
            <a:noAutofit/>
          </a:bodyPr>
          <a:lstStyle/>
          <a:p>
            <a:pPr marL="0" lvl="0" indent="0" algn="l" rtl="0">
              <a:lnSpc>
                <a:spcPct val="115000"/>
              </a:lnSpc>
              <a:buClr>
                <a:srgbClr val="000000"/>
              </a:buClr>
              <a:buSzPts val="1800"/>
              <a:buFont typeface="Arial"/>
              <a:buNone/>
            </a:pPr>
            <a:r>
              <a:rPr lang="es-MX" sz="2800" b="1" dirty="0">
                <a:solidFill>
                  <a:schemeClr val="dk1"/>
                </a:solidFill>
                <a:latin typeface="Lexend Deca"/>
                <a:ea typeface="Lexend Deca"/>
                <a:cs typeface="Lexend Deca"/>
                <a:sym typeface="Lexend Deca"/>
              </a:rPr>
              <a:t>5. ¿Cómo opera mi presupuesto?</a:t>
            </a:r>
            <a:endParaRPr sz="2800" b="1" dirty="0">
              <a:solidFill>
                <a:schemeClr val="dk1"/>
              </a:solidFill>
              <a:latin typeface="Lexend Deca"/>
              <a:ea typeface="Lexend Deca"/>
              <a:cs typeface="Lexend Deca"/>
              <a:sym typeface="Lexend Deca"/>
            </a:endParaRPr>
          </a:p>
        </p:txBody>
      </p:sp>
      <p:sp>
        <p:nvSpPr>
          <p:cNvPr id="126" name="Google Shape;126;g14026507981_0_27"/>
          <p:cNvSpPr txBox="1">
            <a:spLocks noGrp="1"/>
          </p:cNvSpPr>
          <p:nvPr>
            <p:ph type="body" idx="1"/>
          </p:nvPr>
        </p:nvSpPr>
        <p:spPr>
          <a:xfrm>
            <a:off x="250934" y="885899"/>
            <a:ext cx="8520600" cy="3684897"/>
          </a:xfrm>
          <a:prstGeom prst="rect">
            <a:avLst/>
          </a:prstGeom>
          <a:noFill/>
          <a:ln>
            <a:noFill/>
          </a:ln>
        </p:spPr>
        <p:txBody>
          <a:bodyPr spcFirstLastPara="1" wrap="square" lIns="91425" tIns="91425" rIns="91425" bIns="91425" anchor="t" anchorCtr="0">
            <a:noAutofit/>
          </a:bodyPr>
          <a:lstStyle/>
          <a:p>
            <a:pPr marL="0" lvl="0" indent="0" algn="l" rtl="0">
              <a:lnSpc>
                <a:spcPct val="115000"/>
              </a:lnSpc>
              <a:buClr>
                <a:schemeClr val="dk1"/>
              </a:buClr>
              <a:buSzPts val="1800"/>
              <a:buFont typeface="Arial"/>
              <a:buNone/>
            </a:pPr>
            <a:r>
              <a:rPr lang="es-MX" sz="2400" dirty="0">
                <a:latin typeface="Lexend Deca"/>
                <a:ea typeface="Lexend Deca"/>
                <a:cs typeface="Lexend Deca"/>
                <a:sym typeface="Lexend Deca"/>
              </a:rPr>
              <a:t>[Usa esta sección para listar los recursos económicos que usarás en tu estrategia de marketing. Recuerda llevar un registro exacto que compruebe tus gastos en cada rubro que muestres en esta presentación.]</a:t>
            </a:r>
            <a:endParaRPr sz="3600" dirty="0">
              <a:solidFill>
                <a:schemeClr val="dk1"/>
              </a:solidFill>
              <a:latin typeface="Lexend Deca"/>
              <a:ea typeface="Lexend Deca"/>
              <a:cs typeface="Lexend Deca"/>
              <a:sym typeface="Lexend Deca"/>
            </a:endParaRPr>
          </a:p>
        </p:txBody>
      </p:sp>
      <p:pic>
        <p:nvPicPr>
          <p:cNvPr id="127" name="Google Shape;127;g14026507981_0_27"/>
          <p:cNvPicPr preferRelativeResize="0"/>
          <p:nvPr/>
        </p:nvPicPr>
        <p:blipFill rotWithShape="1">
          <a:blip r:embed="rId3">
            <a:alphaModFix/>
          </a:blip>
          <a:srcRect/>
          <a:stretch/>
        </p:blipFill>
        <p:spPr>
          <a:xfrm>
            <a:off x="8599905" y="4570797"/>
            <a:ext cx="568442" cy="572700"/>
          </a:xfrm>
          <a:prstGeom prst="rect">
            <a:avLst/>
          </a:prstGeom>
          <a:noFill/>
          <a:ln>
            <a:noFill/>
          </a:ln>
        </p:spPr>
      </p:pic>
      <p:pic>
        <p:nvPicPr>
          <p:cNvPr id="7" name="Imagen 6">
            <a:extLst>
              <a:ext uri="{FF2B5EF4-FFF2-40B4-BE49-F238E27FC236}">
                <a16:creationId xmlns:a16="http://schemas.microsoft.com/office/drawing/2014/main" id="{5B78352C-D936-BF92-72DD-D0CC124044C9}"/>
              </a:ext>
            </a:extLst>
          </p:cNvPr>
          <p:cNvPicPr>
            <a:picLocks noChangeAspect="1"/>
          </p:cNvPicPr>
          <p:nvPr/>
        </p:nvPicPr>
        <p:blipFill>
          <a:blip r:embed="rId4"/>
          <a:stretch>
            <a:fillRect/>
          </a:stretch>
        </p:blipFill>
        <p:spPr>
          <a:xfrm>
            <a:off x="3625850" y="2703896"/>
            <a:ext cx="1892300" cy="1866900"/>
          </a:xfrm>
          <a:prstGeom prst="rect">
            <a:avLst/>
          </a:prstGeom>
        </p:spPr>
      </p:pic>
    </p:spTree>
    <p:extLst>
      <p:ext uri="{BB962C8B-B14F-4D97-AF65-F5344CB8AC3E}">
        <p14:creationId xmlns:p14="http://schemas.microsoft.com/office/powerpoint/2010/main" val="6752236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5EB"/>
        </a:solidFill>
        <a:effectLst/>
      </p:bgPr>
    </p:bg>
    <p:spTree>
      <p:nvGrpSpPr>
        <p:cNvPr id="1" name="Shape 131"/>
        <p:cNvGrpSpPr/>
        <p:nvPr/>
      </p:nvGrpSpPr>
      <p:grpSpPr>
        <a:xfrm>
          <a:off x="0" y="0"/>
          <a:ext cx="0" cy="0"/>
          <a:chOff x="0" y="0"/>
          <a:chExt cx="0" cy="0"/>
        </a:xfrm>
      </p:grpSpPr>
      <p:sp>
        <p:nvSpPr>
          <p:cNvPr id="132" name="Google Shape;132;g14026507981_0_36"/>
          <p:cNvSpPr txBox="1">
            <a:spLocks noGrp="1"/>
          </p:cNvSpPr>
          <p:nvPr>
            <p:ph type="title"/>
          </p:nvPr>
        </p:nvSpPr>
        <p:spPr>
          <a:xfrm>
            <a:off x="387900" y="203400"/>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s-MX" b="1">
                <a:latin typeface="Lexend Deca Black"/>
                <a:ea typeface="Lexend Deca Black"/>
                <a:cs typeface="Lexend Deca Black"/>
                <a:sym typeface="Lexend Deca Black"/>
              </a:rPr>
              <a:t>6. Flujos de venta</a:t>
            </a:r>
            <a:endParaRPr b="1">
              <a:latin typeface="Lexend Deca Black"/>
              <a:ea typeface="Lexend Deca Black"/>
              <a:cs typeface="Lexend Deca Black"/>
              <a:sym typeface="Lexend Deca Black"/>
            </a:endParaRPr>
          </a:p>
          <a:p>
            <a:pPr marL="0" lvl="0" indent="0" algn="l" rtl="0">
              <a:lnSpc>
                <a:spcPct val="100000"/>
              </a:lnSpc>
              <a:spcBef>
                <a:spcPts val="0"/>
              </a:spcBef>
              <a:spcAft>
                <a:spcPts val="0"/>
              </a:spcAft>
              <a:buSzPts val="2800"/>
              <a:buNone/>
            </a:pPr>
            <a:endParaRPr b="1">
              <a:latin typeface="Lexend Deca Black"/>
              <a:ea typeface="Lexend Deca Black"/>
              <a:cs typeface="Lexend Deca Black"/>
              <a:sym typeface="Lexend Deca Black"/>
            </a:endParaRPr>
          </a:p>
          <a:p>
            <a:pPr marL="0" lvl="0" indent="0" algn="l" rtl="0">
              <a:lnSpc>
                <a:spcPct val="100000"/>
              </a:lnSpc>
              <a:spcBef>
                <a:spcPts val="0"/>
              </a:spcBef>
              <a:spcAft>
                <a:spcPts val="0"/>
              </a:spcAft>
              <a:buSzPts val="2800"/>
              <a:buNone/>
            </a:pPr>
            <a:endParaRPr b="1">
              <a:latin typeface="Lexend Deca Black"/>
              <a:ea typeface="Lexend Deca Black"/>
              <a:cs typeface="Lexend Deca Black"/>
              <a:sym typeface="Lexend Deca Black"/>
            </a:endParaRPr>
          </a:p>
        </p:txBody>
      </p:sp>
      <p:sp>
        <p:nvSpPr>
          <p:cNvPr id="133" name="Google Shape;133;g14026507981_0_36"/>
          <p:cNvSpPr txBox="1">
            <a:spLocks noGrp="1"/>
          </p:cNvSpPr>
          <p:nvPr>
            <p:ph type="body" idx="1"/>
          </p:nvPr>
        </p:nvSpPr>
        <p:spPr>
          <a:xfrm>
            <a:off x="235500" y="789125"/>
            <a:ext cx="8520600" cy="3781672"/>
          </a:xfrm>
          <a:prstGeom prst="rect">
            <a:avLst/>
          </a:prstGeom>
          <a:noFill/>
          <a:ln>
            <a:noFill/>
          </a:ln>
        </p:spPr>
        <p:txBody>
          <a:bodyPr spcFirstLastPara="1" wrap="square" lIns="91425" tIns="91425" rIns="91425" bIns="91425" anchor="t" anchorCtr="0">
            <a:noAutofit/>
          </a:bodyPr>
          <a:lstStyle/>
          <a:p>
            <a:pPr marL="0" lvl="0" indent="0" algn="l" rtl="0">
              <a:lnSpc>
                <a:spcPct val="115000"/>
              </a:lnSpc>
              <a:buClr>
                <a:srgbClr val="000000"/>
              </a:buClr>
              <a:buSzPts val="1800"/>
              <a:buFont typeface="Arial"/>
              <a:buNone/>
            </a:pPr>
            <a:r>
              <a:rPr lang="es-MX" sz="2000" dirty="0">
                <a:solidFill>
                  <a:schemeClr val="tx1"/>
                </a:solidFill>
                <a:latin typeface="Lexend Deca"/>
                <a:ea typeface="Lexend Deca"/>
                <a:cs typeface="Lexend Deca"/>
                <a:sym typeface="Lexend Deca"/>
              </a:rPr>
              <a:t>Aprovecha este espacio para describir las distintas formas en que el cliente realizará el proceso de compra. Recuerda que la necesidad del cliente es el motor de acción de cada venta.</a:t>
            </a:r>
            <a:endParaRPr sz="2000" dirty="0">
              <a:solidFill>
                <a:schemeClr val="tx1"/>
              </a:solidFill>
              <a:latin typeface="Lexend Deca"/>
              <a:ea typeface="Lexend Deca"/>
              <a:cs typeface="Lexend Deca"/>
              <a:sym typeface="Lexend Deca"/>
            </a:endParaRPr>
          </a:p>
        </p:txBody>
      </p:sp>
      <p:sp>
        <p:nvSpPr>
          <p:cNvPr id="134" name="Google Shape;134;g14026507981_0_36"/>
          <p:cNvSpPr/>
          <p:nvPr/>
        </p:nvSpPr>
        <p:spPr>
          <a:xfrm>
            <a:off x="311700" y="758645"/>
            <a:ext cx="476400" cy="57300"/>
          </a:xfrm>
          <a:prstGeom prst="rect">
            <a:avLst/>
          </a:prstGeom>
          <a:solidFill>
            <a:srgbClr val="FF5C3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37" name="Google Shape;137;g14026507981_0_36"/>
          <p:cNvPicPr preferRelativeResize="0"/>
          <p:nvPr/>
        </p:nvPicPr>
        <p:blipFill rotWithShape="1">
          <a:blip r:embed="rId3">
            <a:alphaModFix/>
          </a:blip>
          <a:srcRect/>
          <a:stretch/>
        </p:blipFill>
        <p:spPr>
          <a:xfrm>
            <a:off x="8599905" y="4570797"/>
            <a:ext cx="568442" cy="572700"/>
          </a:xfrm>
          <a:prstGeom prst="rect">
            <a:avLst/>
          </a:prstGeom>
          <a:noFill/>
          <a:ln>
            <a:noFill/>
          </a:ln>
        </p:spPr>
      </p:pic>
      <p:sp>
        <p:nvSpPr>
          <p:cNvPr id="12" name="Rectángulo 11">
            <a:extLst>
              <a:ext uri="{FF2B5EF4-FFF2-40B4-BE49-F238E27FC236}">
                <a16:creationId xmlns:a16="http://schemas.microsoft.com/office/drawing/2014/main" id="{C8E48E9C-E873-B22B-9B68-1F49D8B8E512}"/>
              </a:ext>
            </a:extLst>
          </p:cNvPr>
          <p:cNvSpPr/>
          <p:nvPr/>
        </p:nvSpPr>
        <p:spPr>
          <a:xfrm>
            <a:off x="1701800" y="3598797"/>
            <a:ext cx="5892800" cy="972000"/>
          </a:xfrm>
          <a:prstGeom prst="rect">
            <a:avLst/>
          </a:prstGeom>
          <a:solidFill>
            <a:srgbClr val="FF5E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CuadroTexto 12">
            <a:extLst>
              <a:ext uri="{FF2B5EF4-FFF2-40B4-BE49-F238E27FC236}">
                <a16:creationId xmlns:a16="http://schemas.microsoft.com/office/drawing/2014/main" id="{A23F07F7-0D0A-8A88-EF35-9597553687C0}"/>
              </a:ext>
            </a:extLst>
          </p:cNvPr>
          <p:cNvSpPr txBox="1"/>
          <p:nvPr/>
        </p:nvSpPr>
        <p:spPr>
          <a:xfrm>
            <a:off x="2689400" y="3661264"/>
            <a:ext cx="3962400" cy="769441"/>
          </a:xfrm>
          <a:prstGeom prst="rect">
            <a:avLst/>
          </a:prstGeom>
          <a:noFill/>
        </p:spPr>
        <p:txBody>
          <a:bodyPr wrap="square" rtlCol="0">
            <a:spAutoFit/>
          </a:bodyPr>
          <a:lstStyle/>
          <a:p>
            <a:pPr algn="ctr" fontAlgn="base"/>
            <a:r>
              <a:rPr lang="es-MX" sz="1600" b="1" dirty="0">
                <a:solidFill>
                  <a:schemeClr val="bg1"/>
                </a:solidFill>
                <a:latin typeface="Lexend Deca" pitchFamily="2" charset="77"/>
              </a:rPr>
              <a:t>Descargar gratis</a:t>
            </a:r>
          </a:p>
          <a:p>
            <a:pPr algn="ctr" fontAlgn="base"/>
            <a:endParaRPr lang="es-MX" b="1" dirty="0">
              <a:solidFill>
                <a:schemeClr val="bg1"/>
              </a:solidFill>
              <a:latin typeface="Lexend Deca" pitchFamily="2" charset="77"/>
            </a:endParaRPr>
          </a:p>
          <a:p>
            <a:pPr algn="ctr" fontAlgn="base"/>
            <a:r>
              <a:rPr lang="es-MX" dirty="0">
                <a:solidFill>
                  <a:srgbClr val="0070C0"/>
                </a:solidFill>
                <a:latin typeface="Lexend Deca" pitchFamily="2" charset="77"/>
                <a:hlinkClick r:id="rId4">
                  <a:extLst>
                    <a:ext uri="{A12FA001-AC4F-418D-AE19-62706E023703}">
                      <ahyp:hlinkClr xmlns:ahyp="http://schemas.microsoft.com/office/drawing/2018/hyperlinkcolor" val="tx"/>
                    </a:ext>
                  </a:extLst>
                </a:hlinkClick>
              </a:rPr>
              <a:t>Plantilla para gestión del pipeline de ventas</a:t>
            </a:r>
            <a:endParaRPr lang="es-MX" dirty="0">
              <a:solidFill>
                <a:srgbClr val="0070C0"/>
              </a:solidFill>
              <a:latin typeface="Lexend Deca" pitchFamily="2" charset="77"/>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5EB"/>
        </a:solidFill>
        <a:effectLst/>
      </p:bgPr>
    </p:bg>
    <p:spTree>
      <p:nvGrpSpPr>
        <p:cNvPr id="1" name="Shape 131"/>
        <p:cNvGrpSpPr/>
        <p:nvPr/>
      </p:nvGrpSpPr>
      <p:grpSpPr>
        <a:xfrm>
          <a:off x="0" y="0"/>
          <a:ext cx="0" cy="0"/>
          <a:chOff x="0" y="0"/>
          <a:chExt cx="0" cy="0"/>
        </a:xfrm>
      </p:grpSpPr>
      <p:sp>
        <p:nvSpPr>
          <p:cNvPr id="135" name="Google Shape;135;g14026507981_0_36"/>
          <p:cNvSpPr txBox="1">
            <a:spLocks noGrp="1"/>
          </p:cNvSpPr>
          <p:nvPr>
            <p:ph type="body" idx="1"/>
          </p:nvPr>
        </p:nvSpPr>
        <p:spPr>
          <a:xfrm>
            <a:off x="311700" y="313200"/>
            <a:ext cx="8520600" cy="572700"/>
          </a:xfrm>
          <a:prstGeom prst="rect">
            <a:avLst/>
          </a:prstGeom>
          <a:solidFill>
            <a:srgbClr val="FF5C35"/>
          </a:solidFill>
          <a:ln>
            <a:noFill/>
          </a:ln>
          <a:effectLst>
            <a:outerShdw blurRad="57150" dist="19050" dir="5400000" algn="bl" rotWithShape="0">
              <a:srgbClr val="000000">
                <a:alpha val="49410"/>
              </a:srgbClr>
            </a:outerShdw>
          </a:effectLst>
        </p:spPr>
        <p:txBody>
          <a:bodyPr spcFirstLastPara="1" wrap="square" lIns="91425" tIns="91425" rIns="91425" bIns="91425" anchor="t" anchorCtr="0">
            <a:noAutofit/>
          </a:bodyPr>
          <a:lstStyle/>
          <a:p>
            <a:pPr marL="0" lvl="0" indent="0" algn="l" rtl="0">
              <a:lnSpc>
                <a:spcPct val="115000"/>
              </a:lnSpc>
              <a:buClr>
                <a:srgbClr val="000000"/>
              </a:buClr>
              <a:buSzPts val="1800"/>
              <a:buFont typeface="Arial"/>
              <a:buNone/>
            </a:pPr>
            <a:r>
              <a:rPr lang="es-MX" sz="2800" b="1" dirty="0">
                <a:solidFill>
                  <a:schemeClr val="dk1"/>
                </a:solidFill>
                <a:latin typeface="Lexend Deca"/>
                <a:ea typeface="Lexend Deca"/>
                <a:cs typeface="Lexend Deca"/>
                <a:sym typeface="Lexend Deca"/>
              </a:rPr>
              <a:t>6. ¿Cómo compra mi cliente?</a:t>
            </a:r>
            <a:endParaRPr sz="2800" b="1" dirty="0">
              <a:solidFill>
                <a:schemeClr val="dk1"/>
              </a:solidFill>
              <a:latin typeface="Lexend Deca"/>
              <a:ea typeface="Lexend Deca"/>
              <a:cs typeface="Lexend Deca"/>
              <a:sym typeface="Lexend Deca"/>
            </a:endParaRPr>
          </a:p>
        </p:txBody>
      </p:sp>
      <p:sp>
        <p:nvSpPr>
          <p:cNvPr id="136" name="Google Shape;136;g14026507981_0_36"/>
          <p:cNvSpPr txBox="1">
            <a:spLocks noGrp="1"/>
          </p:cNvSpPr>
          <p:nvPr>
            <p:ph type="body" idx="1"/>
          </p:nvPr>
        </p:nvSpPr>
        <p:spPr>
          <a:xfrm>
            <a:off x="311700" y="885899"/>
            <a:ext cx="8520600" cy="3684897"/>
          </a:xfrm>
          <a:prstGeom prst="rect">
            <a:avLst/>
          </a:prstGeom>
          <a:noFill/>
          <a:ln>
            <a:noFill/>
          </a:ln>
        </p:spPr>
        <p:txBody>
          <a:bodyPr spcFirstLastPara="1" wrap="square" lIns="91425" tIns="91425" rIns="91425" bIns="91425" anchor="t" anchorCtr="0">
            <a:noAutofit/>
          </a:bodyPr>
          <a:lstStyle/>
          <a:p>
            <a:pPr marL="0" lvl="0" indent="0" algn="l" rtl="0">
              <a:lnSpc>
                <a:spcPct val="115000"/>
              </a:lnSpc>
              <a:buClr>
                <a:schemeClr val="dk1"/>
              </a:buClr>
              <a:buSzPts val="1800"/>
              <a:buFont typeface="Arial"/>
              <a:buNone/>
            </a:pPr>
            <a:r>
              <a:rPr lang="es-MX" sz="2000" dirty="0">
                <a:latin typeface="Lexend Deca"/>
                <a:ea typeface="Lexend Deca"/>
                <a:cs typeface="Lexend Deca"/>
                <a:sym typeface="Lexend Deca"/>
              </a:rPr>
              <a:t>[Enumera los distintos caminos que usará tu cliente para realizar su compra. De esta manera podrás especificar la ruta del comprador que estás diseñando gracias a tu estrategia de marketing.]</a:t>
            </a:r>
            <a:endParaRPr sz="3200" dirty="0">
              <a:solidFill>
                <a:schemeClr val="dk1"/>
              </a:solidFill>
              <a:latin typeface="Lexend Deca"/>
              <a:ea typeface="Lexend Deca"/>
              <a:cs typeface="Lexend Deca"/>
              <a:sym typeface="Lexend Deca"/>
            </a:endParaRPr>
          </a:p>
        </p:txBody>
      </p:sp>
      <p:pic>
        <p:nvPicPr>
          <p:cNvPr id="137" name="Google Shape;137;g14026507981_0_36"/>
          <p:cNvPicPr preferRelativeResize="0"/>
          <p:nvPr/>
        </p:nvPicPr>
        <p:blipFill rotWithShape="1">
          <a:blip r:embed="rId3">
            <a:alphaModFix/>
          </a:blip>
          <a:srcRect/>
          <a:stretch/>
        </p:blipFill>
        <p:spPr>
          <a:xfrm>
            <a:off x="8599905" y="4570797"/>
            <a:ext cx="568442" cy="572700"/>
          </a:xfrm>
          <a:prstGeom prst="rect">
            <a:avLst/>
          </a:prstGeom>
          <a:noFill/>
          <a:ln>
            <a:noFill/>
          </a:ln>
        </p:spPr>
      </p:pic>
      <p:pic>
        <p:nvPicPr>
          <p:cNvPr id="7" name="Imagen 6">
            <a:extLst>
              <a:ext uri="{FF2B5EF4-FFF2-40B4-BE49-F238E27FC236}">
                <a16:creationId xmlns:a16="http://schemas.microsoft.com/office/drawing/2014/main" id="{56D3A602-0008-91D6-00FE-EB2C53EA46CA}"/>
              </a:ext>
            </a:extLst>
          </p:cNvPr>
          <p:cNvPicPr>
            <a:picLocks noChangeAspect="1"/>
          </p:cNvPicPr>
          <p:nvPr/>
        </p:nvPicPr>
        <p:blipFill>
          <a:blip r:embed="rId4"/>
          <a:stretch>
            <a:fillRect/>
          </a:stretch>
        </p:blipFill>
        <p:spPr>
          <a:xfrm>
            <a:off x="3625850" y="2963400"/>
            <a:ext cx="1892300" cy="1866900"/>
          </a:xfrm>
          <a:prstGeom prst="rect">
            <a:avLst/>
          </a:prstGeom>
        </p:spPr>
      </p:pic>
    </p:spTree>
    <p:extLst>
      <p:ext uri="{BB962C8B-B14F-4D97-AF65-F5344CB8AC3E}">
        <p14:creationId xmlns:p14="http://schemas.microsoft.com/office/powerpoint/2010/main" val="40802548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5EB"/>
        </a:solidFill>
        <a:effectLst/>
      </p:bgPr>
    </p:bg>
    <p:spTree>
      <p:nvGrpSpPr>
        <p:cNvPr id="1" name="Shape 141"/>
        <p:cNvGrpSpPr/>
        <p:nvPr/>
      </p:nvGrpSpPr>
      <p:grpSpPr>
        <a:xfrm>
          <a:off x="0" y="0"/>
          <a:ext cx="0" cy="0"/>
          <a:chOff x="0" y="0"/>
          <a:chExt cx="0" cy="0"/>
        </a:xfrm>
      </p:grpSpPr>
      <p:sp>
        <p:nvSpPr>
          <p:cNvPr id="142" name="Google Shape;142;g14026507981_0_45"/>
          <p:cNvSpPr txBox="1">
            <a:spLocks noGrp="1"/>
          </p:cNvSpPr>
          <p:nvPr>
            <p:ph type="title"/>
          </p:nvPr>
        </p:nvSpPr>
        <p:spPr>
          <a:xfrm>
            <a:off x="387900" y="203400"/>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s-MX" b="1">
                <a:latin typeface="Lexend Deca Black"/>
                <a:ea typeface="Lexend Deca Black"/>
                <a:cs typeface="Lexend Deca Black"/>
                <a:sym typeface="Lexend Deca Black"/>
              </a:rPr>
              <a:t>7. Recursos digitales</a:t>
            </a:r>
            <a:endParaRPr b="1">
              <a:latin typeface="Lexend Deca Black"/>
              <a:ea typeface="Lexend Deca Black"/>
              <a:cs typeface="Lexend Deca Black"/>
              <a:sym typeface="Lexend Deca Black"/>
            </a:endParaRPr>
          </a:p>
          <a:p>
            <a:pPr marL="0" lvl="0" indent="0" algn="l" rtl="0">
              <a:lnSpc>
                <a:spcPct val="100000"/>
              </a:lnSpc>
              <a:spcBef>
                <a:spcPts val="0"/>
              </a:spcBef>
              <a:spcAft>
                <a:spcPts val="0"/>
              </a:spcAft>
              <a:buSzPts val="2800"/>
              <a:buNone/>
            </a:pPr>
            <a:endParaRPr b="1">
              <a:latin typeface="Lexend Deca Black"/>
              <a:ea typeface="Lexend Deca Black"/>
              <a:cs typeface="Lexend Deca Black"/>
              <a:sym typeface="Lexend Deca Black"/>
            </a:endParaRPr>
          </a:p>
          <a:p>
            <a:pPr marL="0" lvl="0" indent="0" algn="l" rtl="0">
              <a:lnSpc>
                <a:spcPct val="100000"/>
              </a:lnSpc>
              <a:spcBef>
                <a:spcPts val="0"/>
              </a:spcBef>
              <a:spcAft>
                <a:spcPts val="0"/>
              </a:spcAft>
              <a:buSzPts val="2800"/>
              <a:buNone/>
            </a:pPr>
            <a:endParaRPr b="1">
              <a:latin typeface="Lexend Deca Black"/>
              <a:ea typeface="Lexend Deca Black"/>
              <a:cs typeface="Lexend Deca Black"/>
              <a:sym typeface="Lexend Deca Black"/>
            </a:endParaRPr>
          </a:p>
        </p:txBody>
      </p:sp>
      <p:sp>
        <p:nvSpPr>
          <p:cNvPr id="143" name="Google Shape;143;g14026507981_0_45"/>
          <p:cNvSpPr txBox="1">
            <a:spLocks noGrp="1"/>
          </p:cNvSpPr>
          <p:nvPr>
            <p:ph type="body" idx="1"/>
          </p:nvPr>
        </p:nvSpPr>
        <p:spPr>
          <a:xfrm>
            <a:off x="235500" y="789125"/>
            <a:ext cx="8520600" cy="3781672"/>
          </a:xfrm>
          <a:prstGeom prst="rect">
            <a:avLst/>
          </a:prstGeom>
          <a:noFill/>
          <a:ln>
            <a:noFill/>
          </a:ln>
        </p:spPr>
        <p:txBody>
          <a:bodyPr spcFirstLastPara="1" wrap="square" lIns="91425" tIns="91425" rIns="91425" bIns="91425" anchor="t" anchorCtr="0">
            <a:noAutofit/>
          </a:bodyPr>
          <a:lstStyle/>
          <a:p>
            <a:pPr marL="0" lvl="0" indent="0" algn="l" rtl="0">
              <a:lnSpc>
                <a:spcPct val="115000"/>
              </a:lnSpc>
              <a:buClr>
                <a:srgbClr val="000000"/>
              </a:buClr>
              <a:buSzPts val="1800"/>
              <a:buFont typeface="Arial"/>
              <a:buNone/>
            </a:pPr>
            <a:r>
              <a:rPr lang="es-MX" sz="2000" dirty="0">
                <a:solidFill>
                  <a:schemeClr val="tx1"/>
                </a:solidFill>
                <a:latin typeface="Lexend Deca"/>
                <a:ea typeface="Lexend Deca"/>
                <a:cs typeface="Lexend Deca"/>
                <a:sym typeface="Lexend Deca"/>
              </a:rPr>
              <a:t>Describe en detalle el uso de redes sociales o software especializado empleado en tu plan de marketing. Por ejemplo, ADS en Facebook, Twitter, LinkedIn o una plataforma CRM que se ajuste al flujo de ventas mencionado en el punto anterior.</a:t>
            </a:r>
            <a:endParaRPr sz="2000" dirty="0">
              <a:solidFill>
                <a:schemeClr val="tx1"/>
              </a:solidFill>
              <a:latin typeface="Lexend Deca"/>
              <a:ea typeface="Lexend Deca"/>
              <a:cs typeface="Lexend Deca"/>
              <a:sym typeface="Lexend Deca"/>
            </a:endParaRPr>
          </a:p>
        </p:txBody>
      </p:sp>
      <p:sp>
        <p:nvSpPr>
          <p:cNvPr id="144" name="Google Shape;144;g14026507981_0_45"/>
          <p:cNvSpPr/>
          <p:nvPr/>
        </p:nvSpPr>
        <p:spPr>
          <a:xfrm>
            <a:off x="311700" y="758645"/>
            <a:ext cx="476400" cy="57300"/>
          </a:xfrm>
          <a:prstGeom prst="rect">
            <a:avLst/>
          </a:prstGeom>
          <a:solidFill>
            <a:srgbClr val="FF5C3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47" name="Google Shape;147;g14026507981_0_45"/>
          <p:cNvPicPr preferRelativeResize="0"/>
          <p:nvPr/>
        </p:nvPicPr>
        <p:blipFill rotWithShape="1">
          <a:blip r:embed="rId3">
            <a:alphaModFix/>
          </a:blip>
          <a:srcRect/>
          <a:stretch/>
        </p:blipFill>
        <p:spPr>
          <a:xfrm>
            <a:off x="8599905" y="4570797"/>
            <a:ext cx="568442" cy="572700"/>
          </a:xfrm>
          <a:prstGeom prst="rect">
            <a:avLst/>
          </a:prstGeom>
          <a:noFill/>
          <a:ln>
            <a:noFill/>
          </a:ln>
        </p:spPr>
      </p:pic>
      <p:sp>
        <p:nvSpPr>
          <p:cNvPr id="12" name="Rectángulo 11">
            <a:extLst>
              <a:ext uri="{FF2B5EF4-FFF2-40B4-BE49-F238E27FC236}">
                <a16:creationId xmlns:a16="http://schemas.microsoft.com/office/drawing/2014/main" id="{22E9B223-A2CF-5FDD-4FA2-0A5B204954D3}"/>
              </a:ext>
            </a:extLst>
          </p:cNvPr>
          <p:cNvSpPr/>
          <p:nvPr/>
        </p:nvSpPr>
        <p:spPr>
          <a:xfrm>
            <a:off x="1701800" y="3598797"/>
            <a:ext cx="5892800" cy="972000"/>
          </a:xfrm>
          <a:prstGeom prst="rect">
            <a:avLst/>
          </a:prstGeom>
          <a:solidFill>
            <a:srgbClr val="FF5E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CuadroTexto 12">
            <a:extLst>
              <a:ext uri="{FF2B5EF4-FFF2-40B4-BE49-F238E27FC236}">
                <a16:creationId xmlns:a16="http://schemas.microsoft.com/office/drawing/2014/main" id="{B4976455-D857-64F5-9FE9-EA7E139F2E95}"/>
              </a:ext>
            </a:extLst>
          </p:cNvPr>
          <p:cNvSpPr txBox="1"/>
          <p:nvPr/>
        </p:nvSpPr>
        <p:spPr>
          <a:xfrm>
            <a:off x="2015067" y="3661264"/>
            <a:ext cx="5427133" cy="1200329"/>
          </a:xfrm>
          <a:prstGeom prst="rect">
            <a:avLst/>
          </a:prstGeom>
          <a:noFill/>
        </p:spPr>
        <p:txBody>
          <a:bodyPr wrap="square" rtlCol="0">
            <a:spAutoFit/>
          </a:bodyPr>
          <a:lstStyle/>
          <a:p>
            <a:pPr algn="ctr" fontAlgn="base"/>
            <a:r>
              <a:rPr lang="es-MX" sz="1600" b="1" dirty="0">
                <a:solidFill>
                  <a:schemeClr val="bg1"/>
                </a:solidFill>
                <a:latin typeface="Lexend Deca" pitchFamily="2" charset="77"/>
              </a:rPr>
              <a:t>Descargar ahora</a:t>
            </a:r>
          </a:p>
          <a:p>
            <a:pPr algn="ctr" fontAlgn="base"/>
            <a:endParaRPr lang="es-MX" b="1" dirty="0">
              <a:solidFill>
                <a:schemeClr val="bg1"/>
              </a:solidFill>
              <a:latin typeface="Lexend Deca" pitchFamily="2" charset="77"/>
            </a:endParaRPr>
          </a:p>
          <a:p>
            <a:pPr fontAlgn="base"/>
            <a:r>
              <a:rPr lang="es-MX" dirty="0">
                <a:solidFill>
                  <a:srgbClr val="0070C0"/>
                </a:solidFill>
                <a:latin typeface="Lexend Deca" pitchFamily="2" charset="77"/>
                <a:hlinkClick r:id="rId4">
                  <a:extLst>
                    <a:ext uri="{A12FA001-AC4F-418D-AE19-62706E023703}">
                      <ahyp:hlinkClr xmlns:ahyp="http://schemas.microsoft.com/office/drawing/2018/hyperlinkcolor" val="tx"/>
                    </a:ext>
                  </a:extLst>
                </a:hlinkClick>
              </a:rPr>
              <a:t>Plantilla de calendario de contenido para las redes sociales</a:t>
            </a:r>
            <a:endParaRPr lang="es-MX" dirty="0">
              <a:solidFill>
                <a:srgbClr val="0070C0"/>
              </a:solidFill>
              <a:latin typeface="Lexend Deca" pitchFamily="2" charset="77"/>
            </a:endParaRPr>
          </a:p>
          <a:p>
            <a:br>
              <a:rPr lang="es-MX" dirty="0"/>
            </a:br>
            <a:endParaRPr lang="es-MX" dirty="0">
              <a:solidFill>
                <a:schemeClr val="bg1"/>
              </a:solidFill>
              <a:latin typeface="Lexend Deca" pitchFamily="2" charset="77"/>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5EB"/>
        </a:solidFill>
        <a:effectLst/>
      </p:bgPr>
    </p:bg>
    <p:spTree>
      <p:nvGrpSpPr>
        <p:cNvPr id="1" name="Shape 141"/>
        <p:cNvGrpSpPr/>
        <p:nvPr/>
      </p:nvGrpSpPr>
      <p:grpSpPr>
        <a:xfrm>
          <a:off x="0" y="0"/>
          <a:ext cx="0" cy="0"/>
          <a:chOff x="0" y="0"/>
          <a:chExt cx="0" cy="0"/>
        </a:xfrm>
      </p:grpSpPr>
      <p:sp>
        <p:nvSpPr>
          <p:cNvPr id="145" name="Google Shape;145;g14026507981_0_45"/>
          <p:cNvSpPr txBox="1">
            <a:spLocks noGrp="1"/>
          </p:cNvSpPr>
          <p:nvPr>
            <p:ph type="body" idx="1"/>
          </p:nvPr>
        </p:nvSpPr>
        <p:spPr>
          <a:xfrm>
            <a:off x="311700" y="302400"/>
            <a:ext cx="8520600" cy="572700"/>
          </a:xfrm>
          <a:prstGeom prst="rect">
            <a:avLst/>
          </a:prstGeom>
          <a:solidFill>
            <a:srgbClr val="FF5C35"/>
          </a:solidFill>
          <a:ln>
            <a:noFill/>
          </a:ln>
          <a:effectLst>
            <a:outerShdw blurRad="57150" dist="19050" dir="5400000" algn="bl" rotWithShape="0">
              <a:srgbClr val="000000">
                <a:alpha val="49410"/>
              </a:srgbClr>
            </a:outerShdw>
          </a:effectLst>
        </p:spPr>
        <p:txBody>
          <a:bodyPr spcFirstLastPara="1" wrap="square" lIns="91425" tIns="91425" rIns="91425" bIns="91425" anchor="t" anchorCtr="0">
            <a:noAutofit/>
          </a:bodyPr>
          <a:lstStyle/>
          <a:p>
            <a:pPr marL="0" lvl="0" indent="0" algn="l" rtl="0">
              <a:lnSpc>
                <a:spcPct val="115000"/>
              </a:lnSpc>
              <a:buClr>
                <a:srgbClr val="000000"/>
              </a:buClr>
              <a:buSzPts val="1800"/>
              <a:buFont typeface="Arial"/>
              <a:buNone/>
            </a:pPr>
            <a:r>
              <a:rPr lang="es-MX" sz="2800" b="1" dirty="0">
                <a:solidFill>
                  <a:schemeClr val="dk1"/>
                </a:solidFill>
                <a:latin typeface="Lexend Deca"/>
                <a:ea typeface="Lexend Deca"/>
                <a:cs typeface="Lexend Deca"/>
                <a:sym typeface="Lexend Deca"/>
              </a:rPr>
              <a:t>7. ¿Cuál será el uso de la tecnología?</a:t>
            </a:r>
            <a:endParaRPr sz="2800" b="1" dirty="0">
              <a:solidFill>
                <a:schemeClr val="dk1"/>
              </a:solidFill>
              <a:latin typeface="Lexend Deca"/>
              <a:ea typeface="Lexend Deca"/>
              <a:cs typeface="Lexend Deca"/>
              <a:sym typeface="Lexend Deca"/>
            </a:endParaRPr>
          </a:p>
        </p:txBody>
      </p:sp>
      <p:sp>
        <p:nvSpPr>
          <p:cNvPr id="146" name="Google Shape;146;g14026507981_0_45"/>
          <p:cNvSpPr txBox="1">
            <a:spLocks noGrp="1"/>
          </p:cNvSpPr>
          <p:nvPr>
            <p:ph type="body" idx="1"/>
          </p:nvPr>
        </p:nvSpPr>
        <p:spPr>
          <a:xfrm>
            <a:off x="363526" y="875099"/>
            <a:ext cx="8520600" cy="3695697"/>
          </a:xfrm>
          <a:prstGeom prst="rect">
            <a:avLst/>
          </a:prstGeom>
          <a:noFill/>
          <a:ln>
            <a:noFill/>
          </a:ln>
        </p:spPr>
        <p:txBody>
          <a:bodyPr spcFirstLastPara="1" wrap="square" lIns="91425" tIns="91425" rIns="91425" bIns="91425" anchor="t" anchorCtr="0">
            <a:noAutofit/>
          </a:bodyPr>
          <a:lstStyle/>
          <a:p>
            <a:pPr marL="0" lvl="0" indent="0" algn="l" rtl="0">
              <a:lnSpc>
                <a:spcPct val="115000"/>
              </a:lnSpc>
              <a:buClr>
                <a:schemeClr val="dk1"/>
              </a:buClr>
              <a:buSzPts val="1800"/>
              <a:buFont typeface="Arial"/>
              <a:buNone/>
            </a:pPr>
            <a:r>
              <a:rPr lang="es-MX" sz="2000" dirty="0">
                <a:latin typeface="Lexend Deca"/>
                <a:ea typeface="Lexend Deca"/>
                <a:cs typeface="Lexend Deca"/>
                <a:sym typeface="Lexend Deca"/>
              </a:rPr>
              <a:t>[Menciona los recursos tecnológicos que usarás en tu campaña de marketing.]</a:t>
            </a:r>
            <a:endParaRPr sz="2000" dirty="0">
              <a:solidFill>
                <a:schemeClr val="dk1"/>
              </a:solidFill>
              <a:latin typeface="Lexend Deca"/>
              <a:ea typeface="Lexend Deca"/>
              <a:cs typeface="Lexend Deca"/>
              <a:sym typeface="Lexend Deca"/>
            </a:endParaRPr>
          </a:p>
        </p:txBody>
      </p:sp>
      <p:pic>
        <p:nvPicPr>
          <p:cNvPr id="147" name="Google Shape;147;g14026507981_0_45"/>
          <p:cNvPicPr preferRelativeResize="0"/>
          <p:nvPr/>
        </p:nvPicPr>
        <p:blipFill rotWithShape="1">
          <a:blip r:embed="rId3">
            <a:alphaModFix/>
          </a:blip>
          <a:srcRect/>
          <a:stretch/>
        </p:blipFill>
        <p:spPr>
          <a:xfrm>
            <a:off x="8599905" y="4570797"/>
            <a:ext cx="568442" cy="572700"/>
          </a:xfrm>
          <a:prstGeom prst="rect">
            <a:avLst/>
          </a:prstGeom>
          <a:noFill/>
          <a:ln>
            <a:noFill/>
          </a:ln>
        </p:spPr>
      </p:pic>
      <p:pic>
        <p:nvPicPr>
          <p:cNvPr id="7" name="Imagen 6">
            <a:extLst>
              <a:ext uri="{FF2B5EF4-FFF2-40B4-BE49-F238E27FC236}">
                <a16:creationId xmlns:a16="http://schemas.microsoft.com/office/drawing/2014/main" id="{CA7ADB1A-B75A-1BCB-5ACB-B88FF152F2E6}"/>
              </a:ext>
            </a:extLst>
          </p:cNvPr>
          <p:cNvPicPr>
            <a:picLocks noChangeAspect="1"/>
          </p:cNvPicPr>
          <p:nvPr/>
        </p:nvPicPr>
        <p:blipFill>
          <a:blip r:embed="rId4"/>
          <a:stretch>
            <a:fillRect/>
          </a:stretch>
        </p:blipFill>
        <p:spPr>
          <a:xfrm>
            <a:off x="3619500" y="2938217"/>
            <a:ext cx="1905000" cy="1866900"/>
          </a:xfrm>
          <a:prstGeom prst="rect">
            <a:avLst/>
          </a:prstGeom>
        </p:spPr>
      </p:pic>
    </p:spTree>
    <p:extLst>
      <p:ext uri="{BB962C8B-B14F-4D97-AF65-F5344CB8AC3E}">
        <p14:creationId xmlns:p14="http://schemas.microsoft.com/office/powerpoint/2010/main" val="19042626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5EB"/>
        </a:solidFill>
        <a:effectLst/>
      </p:bgPr>
    </p:bg>
    <p:spTree>
      <p:nvGrpSpPr>
        <p:cNvPr id="1" name="Shape 151"/>
        <p:cNvGrpSpPr/>
        <p:nvPr/>
      </p:nvGrpSpPr>
      <p:grpSpPr>
        <a:xfrm>
          <a:off x="0" y="0"/>
          <a:ext cx="0" cy="0"/>
          <a:chOff x="0" y="0"/>
          <a:chExt cx="0" cy="0"/>
        </a:xfrm>
      </p:grpSpPr>
      <p:sp>
        <p:nvSpPr>
          <p:cNvPr id="152" name="Google Shape;152;g14026507981_0_54"/>
          <p:cNvSpPr txBox="1">
            <a:spLocks noGrp="1"/>
          </p:cNvSpPr>
          <p:nvPr>
            <p:ph type="title"/>
          </p:nvPr>
        </p:nvSpPr>
        <p:spPr>
          <a:xfrm>
            <a:off x="387900" y="203400"/>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s-MX" b="1">
                <a:latin typeface="Lexend Deca Black"/>
                <a:ea typeface="Lexend Deca Black"/>
                <a:cs typeface="Lexend Deca Black"/>
                <a:sym typeface="Lexend Deca Black"/>
              </a:rPr>
              <a:t>8. Conclusiones</a:t>
            </a:r>
            <a:endParaRPr b="1">
              <a:latin typeface="Lexend Deca Black"/>
              <a:ea typeface="Lexend Deca Black"/>
              <a:cs typeface="Lexend Deca Black"/>
              <a:sym typeface="Lexend Deca Black"/>
            </a:endParaRPr>
          </a:p>
          <a:p>
            <a:pPr marL="0" lvl="0" indent="0" algn="l" rtl="0">
              <a:lnSpc>
                <a:spcPct val="100000"/>
              </a:lnSpc>
              <a:spcBef>
                <a:spcPts val="0"/>
              </a:spcBef>
              <a:spcAft>
                <a:spcPts val="0"/>
              </a:spcAft>
              <a:buSzPts val="2800"/>
              <a:buNone/>
            </a:pPr>
            <a:endParaRPr b="1">
              <a:latin typeface="Lexend Deca Black"/>
              <a:ea typeface="Lexend Deca Black"/>
              <a:cs typeface="Lexend Deca Black"/>
              <a:sym typeface="Lexend Deca Black"/>
            </a:endParaRPr>
          </a:p>
          <a:p>
            <a:pPr marL="0" lvl="0" indent="0" algn="l" rtl="0">
              <a:lnSpc>
                <a:spcPct val="100000"/>
              </a:lnSpc>
              <a:spcBef>
                <a:spcPts val="0"/>
              </a:spcBef>
              <a:spcAft>
                <a:spcPts val="0"/>
              </a:spcAft>
              <a:buSzPts val="2800"/>
              <a:buNone/>
            </a:pPr>
            <a:endParaRPr b="1">
              <a:latin typeface="Lexend Deca Black"/>
              <a:ea typeface="Lexend Deca Black"/>
              <a:cs typeface="Lexend Deca Black"/>
              <a:sym typeface="Lexend Deca Black"/>
            </a:endParaRPr>
          </a:p>
        </p:txBody>
      </p:sp>
      <p:sp>
        <p:nvSpPr>
          <p:cNvPr id="153" name="Google Shape;153;g14026507981_0_54"/>
          <p:cNvSpPr txBox="1">
            <a:spLocks noGrp="1"/>
          </p:cNvSpPr>
          <p:nvPr>
            <p:ph type="body" idx="1"/>
          </p:nvPr>
        </p:nvSpPr>
        <p:spPr>
          <a:xfrm>
            <a:off x="235500" y="789125"/>
            <a:ext cx="8520600" cy="3781672"/>
          </a:xfrm>
          <a:prstGeom prst="rect">
            <a:avLst/>
          </a:prstGeom>
          <a:noFill/>
          <a:ln>
            <a:noFill/>
          </a:ln>
        </p:spPr>
        <p:txBody>
          <a:bodyPr spcFirstLastPara="1" wrap="square" lIns="91425" tIns="91425" rIns="91425" bIns="91425" anchor="t" anchorCtr="0">
            <a:noAutofit/>
          </a:bodyPr>
          <a:lstStyle/>
          <a:p>
            <a:pPr marL="0" lvl="0" indent="0" algn="l" rtl="0">
              <a:lnSpc>
                <a:spcPct val="115000"/>
              </a:lnSpc>
              <a:buClr>
                <a:srgbClr val="000000"/>
              </a:buClr>
              <a:buSzPts val="1800"/>
              <a:buFont typeface="Arial"/>
              <a:buNone/>
            </a:pPr>
            <a:r>
              <a:rPr lang="es-MX" sz="2000" dirty="0">
                <a:solidFill>
                  <a:schemeClr val="tx1"/>
                </a:solidFill>
                <a:latin typeface="Lexend Deca"/>
                <a:ea typeface="Lexend Deca"/>
                <a:cs typeface="Lexend Deca"/>
                <a:sym typeface="Lexend Deca"/>
              </a:rPr>
              <a:t>Finalmente, usa este apartado para establecer el periodo en que se implementará tu plan de marketing. De esta manera podrás determinar los puntos de revisión para evaluar tus resultados.</a:t>
            </a:r>
            <a:endParaRPr sz="2000" dirty="0">
              <a:solidFill>
                <a:schemeClr val="tx1"/>
              </a:solidFill>
              <a:latin typeface="Lexend Deca"/>
              <a:ea typeface="Lexend Deca"/>
              <a:cs typeface="Lexend Deca"/>
              <a:sym typeface="Lexend Deca"/>
            </a:endParaRPr>
          </a:p>
        </p:txBody>
      </p:sp>
      <p:sp>
        <p:nvSpPr>
          <p:cNvPr id="154" name="Google Shape;154;g14026507981_0_54"/>
          <p:cNvSpPr/>
          <p:nvPr/>
        </p:nvSpPr>
        <p:spPr>
          <a:xfrm>
            <a:off x="311700" y="758645"/>
            <a:ext cx="476400" cy="57300"/>
          </a:xfrm>
          <a:prstGeom prst="rect">
            <a:avLst/>
          </a:prstGeom>
          <a:solidFill>
            <a:srgbClr val="FF5C3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57" name="Google Shape;157;g14026507981_0_54"/>
          <p:cNvPicPr preferRelativeResize="0"/>
          <p:nvPr/>
        </p:nvPicPr>
        <p:blipFill rotWithShape="1">
          <a:blip r:embed="rId3">
            <a:alphaModFix/>
          </a:blip>
          <a:srcRect/>
          <a:stretch/>
        </p:blipFill>
        <p:spPr>
          <a:xfrm>
            <a:off x="8599905" y="4570797"/>
            <a:ext cx="568442" cy="572700"/>
          </a:xfrm>
          <a:prstGeom prst="rect">
            <a:avLst/>
          </a:prstGeom>
          <a:noFill/>
          <a:ln>
            <a:noFill/>
          </a:ln>
        </p:spPr>
      </p:pic>
      <p:pic>
        <p:nvPicPr>
          <p:cNvPr id="12" name="Imagen 11">
            <a:extLst>
              <a:ext uri="{FF2B5EF4-FFF2-40B4-BE49-F238E27FC236}">
                <a16:creationId xmlns:a16="http://schemas.microsoft.com/office/drawing/2014/main" id="{F7B8D1FA-6EC4-3C7B-5344-CF9ECD69FAAF}"/>
              </a:ext>
            </a:extLst>
          </p:cNvPr>
          <p:cNvPicPr>
            <a:picLocks noChangeAspect="1"/>
          </p:cNvPicPr>
          <p:nvPr/>
        </p:nvPicPr>
        <p:blipFill>
          <a:blip r:embed="rId4"/>
          <a:stretch>
            <a:fillRect/>
          </a:stretch>
        </p:blipFill>
        <p:spPr>
          <a:xfrm>
            <a:off x="3619500" y="2679961"/>
            <a:ext cx="1905000" cy="18796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1"/>
        <p:cNvGrpSpPr/>
        <p:nvPr/>
      </p:nvGrpSpPr>
      <p:grpSpPr>
        <a:xfrm>
          <a:off x="0" y="0"/>
          <a:ext cx="0" cy="0"/>
          <a:chOff x="0" y="0"/>
          <a:chExt cx="0" cy="0"/>
        </a:xfrm>
      </p:grpSpPr>
      <p:sp>
        <p:nvSpPr>
          <p:cNvPr id="62" name="Google Shape;62;p2"/>
          <p:cNvSpPr txBox="1">
            <a:spLocks noGrp="1"/>
          </p:cNvSpPr>
          <p:nvPr>
            <p:ph type="title"/>
          </p:nvPr>
        </p:nvSpPr>
        <p:spPr>
          <a:xfrm>
            <a:off x="311700" y="1357350"/>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s-MX" sz="5000" b="1">
                <a:solidFill>
                  <a:srgbClr val="33475B"/>
                </a:solidFill>
                <a:latin typeface="Lexend Deca Black"/>
                <a:ea typeface="Lexend Deca Black"/>
                <a:cs typeface="Lexend Deca Black"/>
                <a:sym typeface="Lexend Deca Black"/>
              </a:rPr>
              <a:t>Tabla de contenidos</a:t>
            </a:r>
            <a:endParaRPr sz="5000" b="1">
              <a:solidFill>
                <a:srgbClr val="33475B"/>
              </a:solidFill>
              <a:latin typeface="Lexend Deca Black"/>
              <a:ea typeface="Lexend Deca Black"/>
              <a:cs typeface="Lexend Deca Black"/>
              <a:sym typeface="Lexend Deca Black"/>
            </a:endParaRPr>
          </a:p>
        </p:txBody>
      </p:sp>
      <p:sp>
        <p:nvSpPr>
          <p:cNvPr id="63" name="Google Shape;63;p2"/>
          <p:cNvSpPr txBox="1">
            <a:spLocks noGrp="1"/>
          </p:cNvSpPr>
          <p:nvPr>
            <p:ph type="body" idx="1"/>
          </p:nvPr>
        </p:nvSpPr>
        <p:spPr>
          <a:xfrm>
            <a:off x="311700" y="2419350"/>
            <a:ext cx="8298900" cy="1743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s-MX" b="1">
                <a:solidFill>
                  <a:srgbClr val="33475B"/>
                </a:solidFill>
                <a:latin typeface="Lexend Deca Black"/>
                <a:ea typeface="Lexend Deca Black"/>
                <a:cs typeface="Lexend Deca Black"/>
                <a:sym typeface="Lexend Deca Black"/>
              </a:rPr>
              <a:t>Introducción</a:t>
            </a:r>
            <a:endParaRPr b="1">
              <a:solidFill>
                <a:srgbClr val="33475B"/>
              </a:solidFill>
              <a:latin typeface="Lexend Deca Black"/>
              <a:ea typeface="Lexend Deca Black"/>
              <a:cs typeface="Lexend Deca Black"/>
              <a:sym typeface="Lexend Deca Black"/>
            </a:endParaRPr>
          </a:p>
          <a:p>
            <a:pPr marL="0" lvl="0" indent="0" algn="l" rtl="0">
              <a:lnSpc>
                <a:spcPct val="115000"/>
              </a:lnSpc>
              <a:spcBef>
                <a:spcPts val="1600"/>
              </a:spcBef>
              <a:spcAft>
                <a:spcPts val="0"/>
              </a:spcAft>
              <a:buSzPts val="1800"/>
              <a:buNone/>
            </a:pPr>
            <a:r>
              <a:rPr lang="es-MX" b="1">
                <a:solidFill>
                  <a:srgbClr val="33475B"/>
                </a:solidFill>
                <a:latin typeface="Lexend Deca Black"/>
                <a:ea typeface="Lexend Deca Black"/>
                <a:cs typeface="Lexend Deca Black"/>
                <a:sym typeface="Lexend Deca Black"/>
              </a:rPr>
              <a:t>Plantilla para crear tu plan de marketing</a:t>
            </a:r>
            <a:endParaRPr b="1">
              <a:solidFill>
                <a:srgbClr val="33475B"/>
              </a:solidFill>
              <a:latin typeface="Lexend Deca Black"/>
              <a:ea typeface="Lexend Deca Black"/>
              <a:cs typeface="Lexend Deca Black"/>
              <a:sym typeface="Lexend Deca Black"/>
            </a:endParaRPr>
          </a:p>
          <a:p>
            <a:pPr marL="0" lvl="0" indent="0" algn="l" rtl="0">
              <a:lnSpc>
                <a:spcPct val="115000"/>
              </a:lnSpc>
              <a:spcBef>
                <a:spcPts val="1600"/>
              </a:spcBef>
              <a:spcAft>
                <a:spcPts val="0"/>
              </a:spcAft>
              <a:buClr>
                <a:srgbClr val="000000"/>
              </a:buClr>
              <a:buSzPts val="1800"/>
              <a:buFont typeface="Arial"/>
              <a:buNone/>
            </a:pPr>
            <a:endParaRPr b="1">
              <a:solidFill>
                <a:srgbClr val="33475B"/>
              </a:solidFill>
              <a:latin typeface="Lexend Deca Black"/>
              <a:ea typeface="Lexend Deca Black"/>
              <a:cs typeface="Lexend Deca Black"/>
              <a:sym typeface="Lexend Deca Black"/>
            </a:endParaRPr>
          </a:p>
        </p:txBody>
      </p:sp>
      <p:pic>
        <p:nvPicPr>
          <p:cNvPr id="64" name="Google Shape;64;p2"/>
          <p:cNvPicPr preferRelativeResize="0"/>
          <p:nvPr/>
        </p:nvPicPr>
        <p:blipFill rotWithShape="1">
          <a:blip r:embed="rId3">
            <a:alphaModFix/>
          </a:blip>
          <a:srcRect l="25562" t="60532" b="21352"/>
          <a:stretch/>
        </p:blipFill>
        <p:spPr>
          <a:xfrm>
            <a:off x="0" y="0"/>
            <a:ext cx="3716876" cy="12762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5EB"/>
        </a:solidFill>
        <a:effectLst/>
      </p:bgPr>
    </p:bg>
    <p:spTree>
      <p:nvGrpSpPr>
        <p:cNvPr id="1" name="Shape 151"/>
        <p:cNvGrpSpPr/>
        <p:nvPr/>
      </p:nvGrpSpPr>
      <p:grpSpPr>
        <a:xfrm>
          <a:off x="0" y="0"/>
          <a:ext cx="0" cy="0"/>
          <a:chOff x="0" y="0"/>
          <a:chExt cx="0" cy="0"/>
        </a:xfrm>
      </p:grpSpPr>
      <p:sp>
        <p:nvSpPr>
          <p:cNvPr id="155" name="Google Shape;155;g14026507981_0_54"/>
          <p:cNvSpPr txBox="1">
            <a:spLocks noGrp="1"/>
          </p:cNvSpPr>
          <p:nvPr>
            <p:ph type="body" idx="1"/>
          </p:nvPr>
        </p:nvSpPr>
        <p:spPr>
          <a:xfrm>
            <a:off x="311700" y="302400"/>
            <a:ext cx="8520600" cy="572700"/>
          </a:xfrm>
          <a:prstGeom prst="rect">
            <a:avLst/>
          </a:prstGeom>
          <a:solidFill>
            <a:srgbClr val="FF5C35"/>
          </a:solidFill>
          <a:ln>
            <a:noFill/>
          </a:ln>
          <a:effectLst>
            <a:outerShdw blurRad="57150" dist="19050" dir="5400000" algn="bl" rotWithShape="0">
              <a:srgbClr val="000000">
                <a:alpha val="49410"/>
              </a:srgbClr>
            </a:outerShdw>
          </a:effectLst>
        </p:spPr>
        <p:txBody>
          <a:bodyPr spcFirstLastPara="1" wrap="square" lIns="91425" tIns="91425" rIns="91425" bIns="91425" anchor="t" anchorCtr="0">
            <a:noAutofit/>
          </a:bodyPr>
          <a:lstStyle/>
          <a:p>
            <a:pPr marL="0" lvl="0" indent="0" algn="l" rtl="0">
              <a:lnSpc>
                <a:spcPct val="115000"/>
              </a:lnSpc>
              <a:buClr>
                <a:srgbClr val="000000"/>
              </a:buClr>
              <a:buSzPts val="1800"/>
              <a:buFont typeface="Arial"/>
              <a:buNone/>
            </a:pPr>
            <a:r>
              <a:rPr lang="es-MX" sz="2800" b="1" dirty="0">
                <a:solidFill>
                  <a:schemeClr val="dk1"/>
                </a:solidFill>
                <a:latin typeface="Lexend Deca"/>
                <a:ea typeface="Lexend Deca"/>
                <a:cs typeface="Lexend Deca"/>
                <a:sym typeface="Lexend Deca"/>
              </a:rPr>
              <a:t>8. ¿Tienes algo más que agregar?</a:t>
            </a:r>
            <a:endParaRPr sz="2800" b="1" dirty="0">
              <a:solidFill>
                <a:schemeClr val="dk1"/>
              </a:solidFill>
              <a:latin typeface="Lexend Deca"/>
              <a:ea typeface="Lexend Deca"/>
              <a:cs typeface="Lexend Deca"/>
              <a:sym typeface="Lexend Deca"/>
            </a:endParaRPr>
          </a:p>
        </p:txBody>
      </p:sp>
      <p:sp>
        <p:nvSpPr>
          <p:cNvPr id="156" name="Google Shape;156;g14026507981_0_54"/>
          <p:cNvSpPr txBox="1">
            <a:spLocks noGrp="1"/>
          </p:cNvSpPr>
          <p:nvPr>
            <p:ph type="body" idx="1"/>
          </p:nvPr>
        </p:nvSpPr>
        <p:spPr>
          <a:xfrm>
            <a:off x="311700" y="875099"/>
            <a:ext cx="8520600" cy="3695697"/>
          </a:xfrm>
          <a:prstGeom prst="rect">
            <a:avLst/>
          </a:prstGeom>
          <a:noFill/>
          <a:ln>
            <a:noFill/>
          </a:ln>
        </p:spPr>
        <p:txBody>
          <a:bodyPr spcFirstLastPara="1" wrap="square" lIns="91425" tIns="91425" rIns="91425" bIns="91425" anchor="t" anchorCtr="0">
            <a:noAutofit/>
          </a:bodyPr>
          <a:lstStyle/>
          <a:p>
            <a:pPr marL="0" lvl="0" indent="0" algn="l" rtl="0">
              <a:lnSpc>
                <a:spcPct val="115000"/>
              </a:lnSpc>
              <a:buClr>
                <a:schemeClr val="dk1"/>
              </a:buClr>
              <a:buSzPts val="1800"/>
              <a:buFont typeface="Arial"/>
              <a:buNone/>
            </a:pPr>
            <a:r>
              <a:rPr lang="es-MX" sz="2000" dirty="0">
                <a:latin typeface="Lexend Deca"/>
                <a:ea typeface="Lexend Deca"/>
                <a:cs typeface="Lexend Deca"/>
                <a:sym typeface="Lexend Deca"/>
              </a:rPr>
              <a:t>[Usa esta última sección para especificar los datos más relevantes de tu plan de marketing. También haz mención de los periodos y formas de evaluar el éxito de tu estrategia]</a:t>
            </a:r>
            <a:endParaRPr sz="3200" dirty="0">
              <a:solidFill>
                <a:schemeClr val="dk1"/>
              </a:solidFill>
              <a:latin typeface="Lexend Deca"/>
              <a:ea typeface="Lexend Deca"/>
              <a:cs typeface="Lexend Deca"/>
              <a:sym typeface="Lexend Deca"/>
            </a:endParaRPr>
          </a:p>
        </p:txBody>
      </p:sp>
      <p:pic>
        <p:nvPicPr>
          <p:cNvPr id="157" name="Google Shape;157;g14026507981_0_54"/>
          <p:cNvPicPr preferRelativeResize="0"/>
          <p:nvPr/>
        </p:nvPicPr>
        <p:blipFill rotWithShape="1">
          <a:blip r:embed="rId3">
            <a:alphaModFix/>
          </a:blip>
          <a:srcRect/>
          <a:stretch/>
        </p:blipFill>
        <p:spPr>
          <a:xfrm>
            <a:off x="8599905" y="4570797"/>
            <a:ext cx="568442" cy="572700"/>
          </a:xfrm>
          <a:prstGeom prst="rect">
            <a:avLst/>
          </a:prstGeom>
          <a:noFill/>
          <a:ln>
            <a:noFill/>
          </a:ln>
        </p:spPr>
      </p:pic>
      <p:pic>
        <p:nvPicPr>
          <p:cNvPr id="7" name="Imagen 6">
            <a:extLst>
              <a:ext uri="{FF2B5EF4-FFF2-40B4-BE49-F238E27FC236}">
                <a16:creationId xmlns:a16="http://schemas.microsoft.com/office/drawing/2014/main" id="{B5F4A3E4-EE85-96C1-76AC-F0A5C2C6D7BC}"/>
              </a:ext>
            </a:extLst>
          </p:cNvPr>
          <p:cNvPicPr>
            <a:picLocks noChangeAspect="1"/>
          </p:cNvPicPr>
          <p:nvPr/>
        </p:nvPicPr>
        <p:blipFill>
          <a:blip r:embed="rId4"/>
          <a:stretch>
            <a:fillRect/>
          </a:stretch>
        </p:blipFill>
        <p:spPr>
          <a:xfrm>
            <a:off x="3619500" y="2691196"/>
            <a:ext cx="1905000" cy="1879600"/>
          </a:xfrm>
          <a:prstGeom prst="rect">
            <a:avLst/>
          </a:prstGeom>
        </p:spPr>
      </p:pic>
    </p:spTree>
    <p:extLst>
      <p:ext uri="{BB962C8B-B14F-4D97-AF65-F5344CB8AC3E}">
        <p14:creationId xmlns:p14="http://schemas.microsoft.com/office/powerpoint/2010/main" val="32207153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61"/>
        <p:cNvGrpSpPr/>
        <p:nvPr/>
      </p:nvGrpSpPr>
      <p:grpSpPr>
        <a:xfrm>
          <a:off x="0" y="0"/>
          <a:ext cx="0" cy="0"/>
          <a:chOff x="0" y="0"/>
          <a:chExt cx="0" cy="0"/>
        </a:xfrm>
      </p:grpSpPr>
      <p:pic>
        <p:nvPicPr>
          <p:cNvPr id="162" name="Google Shape;162;g14026507981_0_63"/>
          <p:cNvPicPr preferRelativeResize="0"/>
          <p:nvPr/>
        </p:nvPicPr>
        <p:blipFill rotWithShape="1">
          <a:blip r:embed="rId3">
            <a:alphaModFix/>
          </a:blip>
          <a:srcRect/>
          <a:stretch/>
        </p:blipFill>
        <p:spPr>
          <a:xfrm>
            <a:off x="50804" y="4519998"/>
            <a:ext cx="568442" cy="572700"/>
          </a:xfrm>
          <a:prstGeom prst="rect">
            <a:avLst/>
          </a:prstGeom>
          <a:noFill/>
          <a:ln>
            <a:noFill/>
          </a:ln>
        </p:spPr>
      </p:pic>
      <p:sp>
        <p:nvSpPr>
          <p:cNvPr id="163" name="Google Shape;163;g14026507981_0_63"/>
          <p:cNvSpPr txBox="1">
            <a:spLocks noGrp="1"/>
          </p:cNvSpPr>
          <p:nvPr>
            <p:ph type="body" idx="1"/>
          </p:nvPr>
        </p:nvSpPr>
        <p:spPr>
          <a:xfrm>
            <a:off x="5124331" y="4403311"/>
            <a:ext cx="3860801" cy="538837"/>
          </a:xfrm>
          <a:prstGeom prst="rect">
            <a:avLst/>
          </a:prstGeom>
          <a:solidFill>
            <a:schemeClr val="bg1"/>
          </a:solidFill>
          <a:ln>
            <a:noFill/>
          </a:ln>
          <a:effectLst/>
        </p:spPr>
        <p:txBody>
          <a:bodyPr spcFirstLastPara="1" wrap="square" lIns="91425" tIns="91425" rIns="91425" bIns="91425" anchor="t" anchorCtr="0">
            <a:noAutofit/>
          </a:bodyPr>
          <a:lstStyle/>
          <a:p>
            <a:pPr marL="0" lvl="0" indent="0" algn="r" rtl="0">
              <a:lnSpc>
                <a:spcPct val="115000"/>
              </a:lnSpc>
              <a:buClr>
                <a:srgbClr val="000000"/>
              </a:buClr>
              <a:buSzPts val="1800"/>
              <a:buFont typeface="Arial"/>
              <a:buNone/>
            </a:pPr>
            <a:r>
              <a:rPr lang="es-MX" sz="2800" b="1" dirty="0">
                <a:solidFill>
                  <a:schemeClr val="dk1"/>
                </a:solidFill>
                <a:latin typeface="Lexend Deca"/>
                <a:ea typeface="Lexend Deca"/>
                <a:cs typeface="Lexend Deca"/>
                <a:sym typeface="Lexend Deca"/>
              </a:rPr>
              <a:t>Plan de marketing</a:t>
            </a:r>
            <a:endParaRPr sz="2800" b="1" dirty="0">
              <a:solidFill>
                <a:schemeClr val="dk1"/>
              </a:solidFill>
              <a:latin typeface="Lexend Deca"/>
              <a:ea typeface="Lexend Deca"/>
              <a:cs typeface="Lexend Deca"/>
              <a:sym typeface="Lexend Deca"/>
            </a:endParaRPr>
          </a:p>
        </p:txBody>
      </p:sp>
      <p:sp>
        <p:nvSpPr>
          <p:cNvPr id="164" name="Google Shape;164;g14026507981_0_63"/>
          <p:cNvSpPr txBox="1"/>
          <p:nvPr/>
        </p:nvSpPr>
        <p:spPr>
          <a:xfrm>
            <a:off x="260634" y="232865"/>
            <a:ext cx="2245500" cy="1599638"/>
          </a:xfrm>
          <a:prstGeom prst="rect">
            <a:avLst/>
          </a:prstGeom>
          <a:solidFill>
            <a:srgbClr val="FFEBD8"/>
          </a:solidFill>
          <a:ln w="19050" cap="flat" cmpd="sng">
            <a:noFill/>
            <a:prstDash val="solid"/>
            <a:round/>
            <a:headEnd type="none" w="sm" len="sm"/>
            <a:tailEnd type="none" w="sm" len="sm"/>
          </a:ln>
        </p:spPr>
        <p:txBody>
          <a:bodyPr spcFirstLastPara="1" wrap="square" lIns="91425" tIns="91425" rIns="91425" bIns="91425" anchor="t" anchorCtr="0">
            <a:spAutoFit/>
          </a:bodyPr>
          <a:lstStyle/>
          <a:p>
            <a:pPr marL="0" lvl="0" indent="0" algn="r" rtl="0">
              <a:spcBef>
                <a:spcPts val="0"/>
              </a:spcBef>
              <a:spcAft>
                <a:spcPts val="0"/>
              </a:spcAft>
              <a:buNone/>
            </a:pPr>
            <a:r>
              <a:rPr lang="es-MX" b="1" dirty="0">
                <a:latin typeface="Lexend Deca"/>
                <a:ea typeface="Lexend Deca"/>
                <a:cs typeface="Lexend Deca"/>
                <a:sym typeface="Lexend Deca"/>
              </a:rPr>
              <a:t>1. Buyer persona</a:t>
            </a:r>
            <a:endParaRPr b="1" dirty="0">
              <a:latin typeface="Lexend Deca"/>
              <a:ea typeface="Lexend Deca"/>
              <a:cs typeface="Lexend Deca"/>
              <a:sym typeface="Lexend Deca"/>
            </a:endParaRPr>
          </a:p>
          <a:p>
            <a:pPr marL="0" lvl="0" indent="0" algn="just" rtl="0">
              <a:lnSpc>
                <a:spcPct val="115000"/>
              </a:lnSpc>
              <a:spcBef>
                <a:spcPts val="1600"/>
              </a:spcBef>
              <a:spcAft>
                <a:spcPts val="0"/>
              </a:spcAft>
              <a:buNone/>
            </a:pPr>
            <a:r>
              <a:rPr lang="es-MX" sz="1200" dirty="0">
                <a:solidFill>
                  <a:schemeClr val="dk2"/>
                </a:solidFill>
                <a:latin typeface="Lexend Deca"/>
                <a:ea typeface="Lexend Deca"/>
                <a:cs typeface="Lexend Deca"/>
                <a:sym typeface="Lexend Deca"/>
              </a:rPr>
              <a:t>[Proporciona una visión de tu buyer persona.]</a:t>
            </a:r>
            <a:endParaRPr sz="900" dirty="0">
              <a:latin typeface="Lexend Deca"/>
              <a:ea typeface="Lexend Deca"/>
              <a:cs typeface="Lexend Deca"/>
              <a:sym typeface="Lexend Deca"/>
            </a:endParaRPr>
          </a:p>
          <a:p>
            <a:pPr marL="0" lvl="0" indent="0" algn="just" rtl="0">
              <a:lnSpc>
                <a:spcPct val="115000"/>
              </a:lnSpc>
              <a:spcBef>
                <a:spcPts val="1600"/>
              </a:spcBef>
              <a:spcAft>
                <a:spcPts val="1600"/>
              </a:spcAft>
              <a:buNone/>
            </a:pPr>
            <a:endParaRPr sz="900" dirty="0">
              <a:latin typeface="Lexend Deca"/>
              <a:ea typeface="Lexend Deca"/>
              <a:cs typeface="Lexend Deca"/>
              <a:sym typeface="Lexend Deca"/>
            </a:endParaRPr>
          </a:p>
        </p:txBody>
      </p:sp>
      <p:sp>
        <p:nvSpPr>
          <p:cNvPr id="165" name="Google Shape;165;g14026507981_0_63"/>
          <p:cNvSpPr txBox="1">
            <a:spLocks noChangeAspect="1"/>
          </p:cNvSpPr>
          <p:nvPr/>
        </p:nvSpPr>
        <p:spPr>
          <a:xfrm>
            <a:off x="260634" y="1996781"/>
            <a:ext cx="2246400" cy="1092199"/>
          </a:xfrm>
          <a:prstGeom prst="rect">
            <a:avLst/>
          </a:prstGeom>
          <a:solidFill>
            <a:srgbClr val="FFEBD8"/>
          </a:solidFill>
          <a:ln w="19050" cap="flat" cmpd="sng">
            <a:noFill/>
            <a:prstDash val="solid"/>
            <a:round/>
            <a:headEnd type="none" w="sm" len="sm"/>
            <a:tailEnd type="none" w="sm" len="sm"/>
          </a:ln>
        </p:spPr>
        <p:txBody>
          <a:bodyPr spcFirstLastPara="1" wrap="square" lIns="91425" tIns="91425" rIns="91425" bIns="91425" anchor="t" anchorCtr="0">
            <a:spAutoFit/>
          </a:bodyPr>
          <a:lstStyle/>
          <a:p>
            <a:pPr marL="0" lvl="0" indent="0" algn="r" rtl="0">
              <a:spcBef>
                <a:spcPts val="0"/>
              </a:spcBef>
              <a:spcAft>
                <a:spcPts val="0"/>
              </a:spcAft>
              <a:buClr>
                <a:srgbClr val="000000"/>
              </a:buClr>
              <a:buSzPts val="1100"/>
              <a:buFont typeface="Arial"/>
              <a:buNone/>
            </a:pPr>
            <a:r>
              <a:rPr lang="es-MX" b="1" dirty="0">
                <a:latin typeface="Lexend Deca"/>
                <a:ea typeface="Lexend Deca"/>
                <a:cs typeface="Lexend Deca"/>
                <a:sym typeface="Lexend Deca"/>
              </a:rPr>
              <a:t>2. Competencia</a:t>
            </a:r>
            <a:endParaRPr b="1" dirty="0">
              <a:latin typeface="Lexend Deca"/>
              <a:ea typeface="Lexend Deca"/>
              <a:cs typeface="Lexend Deca"/>
              <a:sym typeface="Lexend Deca"/>
            </a:endParaRPr>
          </a:p>
          <a:p>
            <a:pPr marL="0" lvl="0" indent="0" algn="just" rtl="0">
              <a:lnSpc>
                <a:spcPct val="115000"/>
              </a:lnSpc>
              <a:spcBef>
                <a:spcPts val="1600"/>
              </a:spcBef>
              <a:spcAft>
                <a:spcPts val="0"/>
              </a:spcAft>
              <a:buNone/>
            </a:pPr>
            <a:r>
              <a:rPr lang="es-MX" sz="1200" dirty="0">
                <a:solidFill>
                  <a:schemeClr val="dk2"/>
                </a:solidFill>
                <a:latin typeface="Lexend Deca"/>
                <a:ea typeface="Lexend Deca"/>
                <a:cs typeface="Lexend Deca"/>
                <a:sym typeface="Lexend Deca"/>
              </a:rPr>
              <a:t>[Detalla las tendencias del sector al que perteneces.</a:t>
            </a:r>
            <a:endParaRPr sz="900" dirty="0">
              <a:latin typeface="Lexend Deca"/>
              <a:ea typeface="Lexend Deca"/>
              <a:cs typeface="Lexend Deca"/>
              <a:sym typeface="Lexend Deca"/>
            </a:endParaRPr>
          </a:p>
          <a:p>
            <a:pPr marL="0" lvl="0" indent="0" algn="just" rtl="0">
              <a:lnSpc>
                <a:spcPct val="115000"/>
              </a:lnSpc>
              <a:spcBef>
                <a:spcPts val="1600"/>
              </a:spcBef>
              <a:spcAft>
                <a:spcPts val="1600"/>
              </a:spcAft>
              <a:buNone/>
            </a:pPr>
            <a:endParaRPr sz="900" dirty="0">
              <a:latin typeface="Lexend Deca"/>
              <a:ea typeface="Lexend Deca"/>
              <a:cs typeface="Lexend Deca"/>
              <a:sym typeface="Lexend Deca"/>
            </a:endParaRPr>
          </a:p>
        </p:txBody>
      </p:sp>
      <p:sp>
        <p:nvSpPr>
          <p:cNvPr id="166" name="Google Shape;166;g14026507981_0_63"/>
          <p:cNvSpPr txBox="1">
            <a:spLocks noChangeAspect="1"/>
          </p:cNvSpPr>
          <p:nvPr/>
        </p:nvSpPr>
        <p:spPr>
          <a:xfrm>
            <a:off x="260634" y="3253257"/>
            <a:ext cx="2246400" cy="1129283"/>
          </a:xfrm>
          <a:prstGeom prst="rect">
            <a:avLst/>
          </a:prstGeom>
          <a:solidFill>
            <a:srgbClr val="FFEBD8"/>
          </a:solidFill>
          <a:ln w="19050" cap="flat" cmpd="sng">
            <a:noFill/>
            <a:prstDash val="solid"/>
            <a:round/>
            <a:headEnd type="none" w="sm" len="sm"/>
            <a:tailEnd type="none" w="sm" len="sm"/>
          </a:ln>
        </p:spPr>
        <p:txBody>
          <a:bodyPr spcFirstLastPara="1" wrap="square" lIns="91425" tIns="91425" rIns="91425" bIns="91425" anchor="t" anchorCtr="0">
            <a:spAutoFit/>
          </a:bodyPr>
          <a:lstStyle/>
          <a:p>
            <a:pPr marL="0" lvl="0" indent="0" algn="r" rtl="0">
              <a:spcBef>
                <a:spcPts val="0"/>
              </a:spcBef>
              <a:spcAft>
                <a:spcPts val="0"/>
              </a:spcAft>
              <a:buNone/>
            </a:pPr>
            <a:r>
              <a:rPr lang="es-MX" b="1" dirty="0">
                <a:latin typeface="Lexend Deca"/>
                <a:ea typeface="Lexend Deca"/>
                <a:cs typeface="Lexend Deca"/>
                <a:sym typeface="Lexend Deca"/>
              </a:rPr>
              <a:t>3. Estrategia</a:t>
            </a:r>
            <a:endParaRPr b="1" dirty="0">
              <a:latin typeface="Lexend Deca"/>
              <a:ea typeface="Lexend Deca"/>
              <a:cs typeface="Lexend Deca"/>
              <a:sym typeface="Lexend Deca"/>
            </a:endParaRPr>
          </a:p>
          <a:p>
            <a:pPr marL="0" lvl="0" indent="0" algn="just" rtl="0">
              <a:lnSpc>
                <a:spcPct val="115000"/>
              </a:lnSpc>
              <a:spcBef>
                <a:spcPts val="1600"/>
              </a:spcBef>
              <a:spcAft>
                <a:spcPts val="0"/>
              </a:spcAft>
              <a:buNone/>
            </a:pPr>
            <a:r>
              <a:rPr lang="es-MX" sz="1200" dirty="0">
                <a:solidFill>
                  <a:schemeClr val="dk2"/>
                </a:solidFill>
                <a:latin typeface="Lexend Deca"/>
                <a:ea typeface="Lexend Deca"/>
                <a:cs typeface="Lexend Deca"/>
                <a:sym typeface="Lexend Deca"/>
              </a:rPr>
              <a:t>[Describe en qué consisten estas acciones.]</a:t>
            </a:r>
            <a:endParaRPr sz="1200" dirty="0">
              <a:solidFill>
                <a:schemeClr val="dk2"/>
              </a:solidFill>
              <a:latin typeface="Lexend Deca"/>
              <a:ea typeface="Lexend Deca"/>
              <a:cs typeface="Lexend Deca"/>
              <a:sym typeface="Lexend Deca"/>
            </a:endParaRPr>
          </a:p>
          <a:p>
            <a:pPr marL="0" lvl="0" indent="0" algn="just" rtl="0">
              <a:lnSpc>
                <a:spcPct val="115000"/>
              </a:lnSpc>
              <a:spcBef>
                <a:spcPts val="1600"/>
              </a:spcBef>
              <a:spcAft>
                <a:spcPts val="1600"/>
              </a:spcAft>
              <a:buNone/>
            </a:pPr>
            <a:endParaRPr sz="1200" dirty="0">
              <a:solidFill>
                <a:schemeClr val="dk2"/>
              </a:solidFill>
              <a:latin typeface="Lexend Deca"/>
              <a:ea typeface="Lexend Deca"/>
              <a:cs typeface="Lexend Deca"/>
              <a:sym typeface="Lexend Deca"/>
            </a:endParaRPr>
          </a:p>
        </p:txBody>
      </p:sp>
      <p:sp>
        <p:nvSpPr>
          <p:cNvPr id="167" name="Google Shape;167;g14026507981_0_63"/>
          <p:cNvSpPr txBox="1"/>
          <p:nvPr/>
        </p:nvSpPr>
        <p:spPr>
          <a:xfrm>
            <a:off x="2765868" y="232864"/>
            <a:ext cx="2246400" cy="2015999"/>
          </a:xfrm>
          <a:prstGeom prst="rect">
            <a:avLst/>
          </a:prstGeom>
          <a:solidFill>
            <a:srgbClr val="FFEBD8"/>
          </a:solidFill>
          <a:ln w="19050" cap="flat" cmpd="sng">
            <a:noFill/>
            <a:prstDash val="solid"/>
            <a:round/>
            <a:headEnd type="none" w="sm" len="sm"/>
            <a:tailEnd type="none" w="sm" len="sm"/>
          </a:ln>
        </p:spPr>
        <p:txBody>
          <a:bodyPr spcFirstLastPara="1" wrap="square" lIns="91425" tIns="91425" rIns="91425" bIns="91425" anchor="t" anchorCtr="0">
            <a:spAutoFit/>
          </a:bodyPr>
          <a:lstStyle/>
          <a:p>
            <a:pPr marL="0" lvl="0" indent="0" algn="r" rtl="0">
              <a:spcBef>
                <a:spcPts val="0"/>
              </a:spcBef>
              <a:spcAft>
                <a:spcPts val="0"/>
              </a:spcAft>
              <a:buNone/>
            </a:pPr>
            <a:r>
              <a:rPr lang="es-MX" b="1" dirty="0">
                <a:latin typeface="Lexend Deca"/>
                <a:ea typeface="Lexend Deca"/>
                <a:cs typeface="Lexend Deca"/>
                <a:sym typeface="Lexend Deca"/>
              </a:rPr>
              <a:t>4. Objetivos</a:t>
            </a:r>
            <a:endParaRPr b="1" dirty="0">
              <a:latin typeface="Lexend Deca"/>
              <a:ea typeface="Lexend Deca"/>
              <a:cs typeface="Lexend Deca"/>
              <a:sym typeface="Lexend Deca"/>
            </a:endParaRPr>
          </a:p>
          <a:p>
            <a:pPr marL="0" lvl="0" indent="0" algn="just" rtl="0">
              <a:lnSpc>
                <a:spcPct val="115000"/>
              </a:lnSpc>
              <a:spcBef>
                <a:spcPts val="1600"/>
              </a:spcBef>
              <a:spcAft>
                <a:spcPts val="0"/>
              </a:spcAft>
              <a:buNone/>
            </a:pPr>
            <a:r>
              <a:rPr lang="es-MX" sz="1200" dirty="0">
                <a:solidFill>
                  <a:schemeClr val="dk2"/>
                </a:solidFill>
                <a:latin typeface="Lexend Deca"/>
                <a:ea typeface="Lexend Deca"/>
                <a:cs typeface="Lexend Deca"/>
                <a:sym typeface="Lexend Deca"/>
              </a:rPr>
              <a:t>[Elabora una lista de los objetivos que alcanzarás.]</a:t>
            </a:r>
            <a:endParaRPr sz="1200" dirty="0">
              <a:solidFill>
                <a:schemeClr val="dk2"/>
              </a:solidFill>
              <a:latin typeface="Lexend Deca"/>
              <a:ea typeface="Lexend Deca"/>
              <a:cs typeface="Lexend Deca"/>
              <a:sym typeface="Lexend Deca"/>
            </a:endParaRPr>
          </a:p>
          <a:p>
            <a:pPr marL="0" lvl="0" indent="0" algn="just" rtl="0">
              <a:lnSpc>
                <a:spcPct val="115000"/>
              </a:lnSpc>
              <a:spcBef>
                <a:spcPts val="1600"/>
              </a:spcBef>
              <a:spcAft>
                <a:spcPts val="0"/>
              </a:spcAft>
              <a:buNone/>
            </a:pPr>
            <a:endParaRPr sz="1200" dirty="0">
              <a:solidFill>
                <a:schemeClr val="dk2"/>
              </a:solidFill>
              <a:latin typeface="Lexend Deca"/>
              <a:ea typeface="Lexend Deca"/>
              <a:cs typeface="Lexend Deca"/>
              <a:sym typeface="Lexend Deca"/>
            </a:endParaRPr>
          </a:p>
          <a:p>
            <a:pPr marL="0" lvl="0" indent="0" algn="just" rtl="0">
              <a:lnSpc>
                <a:spcPct val="115000"/>
              </a:lnSpc>
              <a:spcBef>
                <a:spcPts val="1600"/>
              </a:spcBef>
              <a:spcAft>
                <a:spcPts val="1600"/>
              </a:spcAft>
              <a:buNone/>
            </a:pPr>
            <a:endParaRPr sz="900" dirty="0">
              <a:latin typeface="Lexend Deca"/>
              <a:ea typeface="Lexend Deca"/>
              <a:cs typeface="Lexend Deca"/>
              <a:sym typeface="Lexend Deca"/>
            </a:endParaRPr>
          </a:p>
        </p:txBody>
      </p:sp>
      <p:sp>
        <p:nvSpPr>
          <p:cNvPr id="168" name="Google Shape;168;g14026507981_0_63"/>
          <p:cNvSpPr txBox="1">
            <a:spLocks/>
          </p:cNvSpPr>
          <p:nvPr/>
        </p:nvSpPr>
        <p:spPr>
          <a:xfrm>
            <a:off x="2766034" y="2366541"/>
            <a:ext cx="2246068" cy="2015999"/>
          </a:xfrm>
          <a:prstGeom prst="rect">
            <a:avLst/>
          </a:prstGeom>
          <a:solidFill>
            <a:srgbClr val="FFEBD8"/>
          </a:solidFill>
          <a:ln w="19050" cap="flat" cmpd="sng">
            <a:noFill/>
            <a:prstDash val="solid"/>
            <a:round/>
            <a:headEnd type="none" w="sm" len="sm"/>
            <a:tailEnd type="none" w="sm" len="sm"/>
          </a:ln>
        </p:spPr>
        <p:txBody>
          <a:bodyPr spcFirstLastPara="1" wrap="square" lIns="91425" tIns="91425" rIns="91425" bIns="91425" anchor="t" anchorCtr="0">
            <a:spAutoFit/>
          </a:bodyPr>
          <a:lstStyle/>
          <a:p>
            <a:pPr marL="0" lvl="0" indent="0" algn="r" rtl="0">
              <a:spcBef>
                <a:spcPts val="0"/>
              </a:spcBef>
              <a:spcAft>
                <a:spcPts val="0"/>
              </a:spcAft>
              <a:buNone/>
            </a:pPr>
            <a:r>
              <a:rPr lang="es-MX" b="1" dirty="0">
                <a:latin typeface="Lexend Deca"/>
                <a:ea typeface="Lexend Deca"/>
                <a:cs typeface="Lexend Deca"/>
                <a:sym typeface="Lexend Deca"/>
              </a:rPr>
              <a:t>5. Presupuesto</a:t>
            </a:r>
            <a:endParaRPr b="1" dirty="0">
              <a:latin typeface="Lexend Deca"/>
              <a:ea typeface="Lexend Deca"/>
              <a:cs typeface="Lexend Deca"/>
              <a:sym typeface="Lexend Deca"/>
            </a:endParaRPr>
          </a:p>
          <a:p>
            <a:pPr marL="0" lvl="0" indent="0" algn="just" rtl="0">
              <a:lnSpc>
                <a:spcPct val="115000"/>
              </a:lnSpc>
              <a:spcBef>
                <a:spcPts val="1600"/>
              </a:spcBef>
              <a:spcAft>
                <a:spcPts val="0"/>
              </a:spcAft>
              <a:buNone/>
            </a:pPr>
            <a:r>
              <a:rPr lang="es-MX" sz="1200" dirty="0">
                <a:solidFill>
                  <a:schemeClr val="dk2"/>
                </a:solidFill>
                <a:latin typeface="Lexend Deca"/>
                <a:ea typeface="Lexend Deca"/>
                <a:cs typeface="Lexend Deca"/>
                <a:sym typeface="Lexend Deca"/>
              </a:rPr>
              <a:t>[Muestra los recursos económicos que usarás en tu estrategia de marketing.]</a:t>
            </a:r>
            <a:endParaRPr sz="1200" dirty="0">
              <a:solidFill>
                <a:schemeClr val="dk2"/>
              </a:solidFill>
              <a:latin typeface="Lexend Deca"/>
              <a:ea typeface="Lexend Deca"/>
              <a:cs typeface="Lexend Deca"/>
              <a:sym typeface="Lexend Deca"/>
            </a:endParaRPr>
          </a:p>
          <a:p>
            <a:pPr marL="0" lvl="0" indent="0" algn="just" rtl="0">
              <a:lnSpc>
                <a:spcPct val="115000"/>
              </a:lnSpc>
              <a:spcBef>
                <a:spcPts val="1600"/>
              </a:spcBef>
              <a:spcAft>
                <a:spcPts val="0"/>
              </a:spcAft>
              <a:buNone/>
            </a:pPr>
            <a:endParaRPr sz="1200" dirty="0">
              <a:solidFill>
                <a:schemeClr val="dk2"/>
              </a:solidFill>
              <a:latin typeface="Lexend Deca"/>
              <a:ea typeface="Lexend Deca"/>
              <a:cs typeface="Lexend Deca"/>
              <a:sym typeface="Lexend Deca"/>
            </a:endParaRPr>
          </a:p>
          <a:p>
            <a:pPr marL="0" lvl="0" indent="0" algn="just" rtl="0">
              <a:lnSpc>
                <a:spcPct val="115000"/>
              </a:lnSpc>
              <a:spcBef>
                <a:spcPts val="1600"/>
              </a:spcBef>
              <a:spcAft>
                <a:spcPts val="0"/>
              </a:spcAft>
              <a:buNone/>
            </a:pPr>
            <a:endParaRPr sz="1200" dirty="0">
              <a:solidFill>
                <a:schemeClr val="dk2"/>
              </a:solidFill>
              <a:latin typeface="Lexend Deca"/>
              <a:ea typeface="Lexend Deca"/>
              <a:cs typeface="Lexend Deca"/>
              <a:sym typeface="Lexend Deca"/>
            </a:endParaRPr>
          </a:p>
          <a:p>
            <a:pPr marL="0" lvl="0" indent="0" algn="just" rtl="0">
              <a:lnSpc>
                <a:spcPct val="115000"/>
              </a:lnSpc>
              <a:spcBef>
                <a:spcPts val="1600"/>
              </a:spcBef>
              <a:spcAft>
                <a:spcPts val="1600"/>
              </a:spcAft>
              <a:buNone/>
            </a:pPr>
            <a:endParaRPr sz="1200" dirty="0">
              <a:solidFill>
                <a:schemeClr val="dk2"/>
              </a:solidFill>
              <a:latin typeface="Lexend Deca"/>
              <a:ea typeface="Lexend Deca"/>
              <a:cs typeface="Lexend Deca"/>
              <a:sym typeface="Lexend Deca"/>
            </a:endParaRPr>
          </a:p>
        </p:txBody>
      </p:sp>
      <p:sp>
        <p:nvSpPr>
          <p:cNvPr id="169" name="Google Shape;169;g14026507981_0_63"/>
          <p:cNvSpPr txBox="1"/>
          <p:nvPr/>
        </p:nvSpPr>
        <p:spPr>
          <a:xfrm>
            <a:off x="5273238" y="232864"/>
            <a:ext cx="3610464" cy="1235180"/>
          </a:xfrm>
          <a:prstGeom prst="rect">
            <a:avLst/>
          </a:prstGeom>
          <a:solidFill>
            <a:srgbClr val="FFEBD8"/>
          </a:solidFill>
          <a:ln w="19050" cap="flat" cmpd="sng">
            <a:noFill/>
            <a:prstDash val="solid"/>
            <a:round/>
            <a:headEnd type="none" w="sm" len="sm"/>
            <a:tailEnd type="none" w="sm" len="sm"/>
          </a:ln>
        </p:spPr>
        <p:txBody>
          <a:bodyPr spcFirstLastPara="1" wrap="square" lIns="91425" tIns="91425" rIns="91425" bIns="91425" anchor="t" anchorCtr="0">
            <a:spAutoFit/>
          </a:bodyPr>
          <a:lstStyle/>
          <a:p>
            <a:pPr marL="0" lvl="0" indent="0" algn="r" rtl="0">
              <a:spcBef>
                <a:spcPts val="0"/>
              </a:spcBef>
              <a:spcAft>
                <a:spcPts val="0"/>
              </a:spcAft>
              <a:buNone/>
            </a:pPr>
            <a:r>
              <a:rPr lang="es-MX" b="1" dirty="0">
                <a:latin typeface="Lexend Deca"/>
                <a:ea typeface="Lexend Deca"/>
                <a:cs typeface="Lexend Deca"/>
                <a:sym typeface="Lexend Deca"/>
              </a:rPr>
              <a:t>6. Flujos de venta</a:t>
            </a:r>
            <a:endParaRPr b="1" dirty="0">
              <a:latin typeface="Lexend Deca"/>
              <a:ea typeface="Lexend Deca"/>
              <a:cs typeface="Lexend Deca"/>
              <a:sym typeface="Lexend Deca"/>
            </a:endParaRPr>
          </a:p>
          <a:p>
            <a:pPr marL="0" lvl="0" indent="0" algn="just" rtl="0">
              <a:lnSpc>
                <a:spcPct val="115000"/>
              </a:lnSpc>
              <a:spcBef>
                <a:spcPts val="1600"/>
              </a:spcBef>
              <a:spcAft>
                <a:spcPts val="1600"/>
              </a:spcAft>
              <a:buNone/>
            </a:pPr>
            <a:r>
              <a:rPr lang="es-MX" sz="1200" dirty="0">
                <a:solidFill>
                  <a:schemeClr val="dk2"/>
                </a:solidFill>
                <a:latin typeface="Lexend Deca"/>
                <a:ea typeface="Lexend Deca"/>
                <a:cs typeface="Lexend Deca"/>
                <a:sym typeface="Lexend Deca"/>
              </a:rPr>
              <a:t>[Describe los distintos caminos que usará tu cliente para realizar su compra.]</a:t>
            </a:r>
            <a:endParaRPr sz="900" dirty="0">
              <a:latin typeface="Lexend Deca"/>
              <a:ea typeface="Lexend Deca"/>
              <a:cs typeface="Lexend Deca"/>
              <a:sym typeface="Lexend Deca"/>
            </a:endParaRPr>
          </a:p>
        </p:txBody>
      </p:sp>
      <p:sp>
        <p:nvSpPr>
          <p:cNvPr id="170" name="Google Shape;170;g14026507981_0_63"/>
          <p:cNvSpPr txBox="1">
            <a:spLocks/>
          </p:cNvSpPr>
          <p:nvPr/>
        </p:nvSpPr>
        <p:spPr>
          <a:xfrm>
            <a:off x="5272902" y="1548139"/>
            <a:ext cx="3610800" cy="1296000"/>
          </a:xfrm>
          <a:prstGeom prst="rect">
            <a:avLst/>
          </a:prstGeom>
          <a:solidFill>
            <a:srgbClr val="FFEBD8"/>
          </a:solidFill>
          <a:ln w="19050" cap="flat" cmpd="sng">
            <a:noFill/>
            <a:prstDash val="solid"/>
            <a:round/>
            <a:headEnd type="none" w="sm" len="sm"/>
            <a:tailEnd type="none" w="sm" len="sm"/>
          </a:ln>
        </p:spPr>
        <p:txBody>
          <a:bodyPr spcFirstLastPara="1" wrap="square" lIns="91425" tIns="91425" rIns="91425" bIns="91425" anchor="t" anchorCtr="0">
            <a:spAutoFit/>
          </a:bodyPr>
          <a:lstStyle/>
          <a:p>
            <a:pPr marL="0" lvl="0" indent="0" algn="r" rtl="0">
              <a:spcBef>
                <a:spcPts val="0"/>
              </a:spcBef>
              <a:spcAft>
                <a:spcPts val="0"/>
              </a:spcAft>
              <a:buClr>
                <a:srgbClr val="000000"/>
              </a:buClr>
              <a:buSzPts val="1100"/>
              <a:buFont typeface="Arial"/>
              <a:buNone/>
            </a:pPr>
            <a:r>
              <a:rPr lang="es-MX" b="1" dirty="0">
                <a:latin typeface="Lexend Deca"/>
                <a:ea typeface="Lexend Deca"/>
                <a:cs typeface="Lexend Deca"/>
                <a:sym typeface="Lexend Deca"/>
              </a:rPr>
              <a:t>7. Recursos digitales</a:t>
            </a:r>
            <a:endParaRPr b="1" dirty="0">
              <a:latin typeface="Lexend Deca"/>
              <a:ea typeface="Lexend Deca"/>
              <a:cs typeface="Lexend Deca"/>
              <a:sym typeface="Lexend Deca"/>
            </a:endParaRPr>
          </a:p>
          <a:p>
            <a:pPr marL="0" lvl="0" indent="0" algn="just" rtl="0">
              <a:lnSpc>
                <a:spcPct val="115000"/>
              </a:lnSpc>
              <a:spcBef>
                <a:spcPts val="1600"/>
              </a:spcBef>
              <a:spcAft>
                <a:spcPts val="1600"/>
              </a:spcAft>
              <a:buNone/>
            </a:pPr>
            <a:r>
              <a:rPr lang="es-MX" sz="1200" dirty="0">
                <a:solidFill>
                  <a:schemeClr val="dk2"/>
                </a:solidFill>
                <a:latin typeface="Lexend Deca"/>
                <a:ea typeface="Lexend Deca"/>
                <a:cs typeface="Lexend Deca"/>
                <a:sym typeface="Lexend Deca"/>
              </a:rPr>
              <a:t>[Enumera los recursos tecnológicos que usarás en tu campaña de marketing.]</a:t>
            </a:r>
            <a:endParaRPr sz="900" dirty="0">
              <a:latin typeface="Lexend Deca"/>
              <a:ea typeface="Lexend Deca"/>
              <a:cs typeface="Lexend Deca"/>
              <a:sym typeface="Lexend Deca"/>
            </a:endParaRPr>
          </a:p>
        </p:txBody>
      </p:sp>
      <p:sp>
        <p:nvSpPr>
          <p:cNvPr id="171" name="Google Shape;171;g14026507981_0_63"/>
          <p:cNvSpPr txBox="1"/>
          <p:nvPr/>
        </p:nvSpPr>
        <p:spPr>
          <a:xfrm>
            <a:off x="5272902" y="2924234"/>
            <a:ext cx="3610800" cy="1440000"/>
          </a:xfrm>
          <a:prstGeom prst="rect">
            <a:avLst/>
          </a:prstGeom>
          <a:solidFill>
            <a:srgbClr val="FFEBD8"/>
          </a:solidFill>
          <a:ln w="19050" cap="flat" cmpd="sng">
            <a:noFill/>
            <a:prstDash val="solid"/>
            <a:round/>
            <a:headEnd type="none" w="sm" len="sm"/>
            <a:tailEnd type="none" w="sm" len="sm"/>
          </a:ln>
        </p:spPr>
        <p:txBody>
          <a:bodyPr spcFirstLastPara="1" wrap="square" lIns="91425" tIns="91425" rIns="91425" bIns="91425" anchor="t" anchorCtr="0">
            <a:spAutoFit/>
          </a:bodyPr>
          <a:lstStyle/>
          <a:p>
            <a:pPr marL="0" lvl="0" indent="0" algn="r" rtl="0">
              <a:spcBef>
                <a:spcPts val="0"/>
              </a:spcBef>
              <a:spcAft>
                <a:spcPts val="0"/>
              </a:spcAft>
              <a:buNone/>
            </a:pPr>
            <a:r>
              <a:rPr lang="es-MX" b="1" dirty="0">
                <a:latin typeface="Lexend Deca"/>
                <a:ea typeface="Lexend Deca"/>
                <a:cs typeface="Lexend Deca"/>
                <a:sym typeface="Lexend Deca"/>
              </a:rPr>
              <a:t>8. Conclusiones</a:t>
            </a:r>
            <a:endParaRPr b="1" dirty="0">
              <a:latin typeface="Lexend Deca"/>
              <a:ea typeface="Lexend Deca"/>
              <a:cs typeface="Lexend Deca"/>
              <a:sym typeface="Lexend Deca"/>
            </a:endParaRPr>
          </a:p>
          <a:p>
            <a:pPr marL="0" lvl="0" indent="0" algn="just" rtl="0">
              <a:lnSpc>
                <a:spcPct val="115000"/>
              </a:lnSpc>
              <a:spcBef>
                <a:spcPts val="1600"/>
              </a:spcBef>
              <a:spcAft>
                <a:spcPts val="0"/>
              </a:spcAft>
              <a:buNone/>
            </a:pPr>
            <a:r>
              <a:rPr lang="es-MX" sz="1200" dirty="0">
                <a:solidFill>
                  <a:schemeClr val="dk2"/>
                </a:solidFill>
                <a:latin typeface="Lexend Deca"/>
                <a:ea typeface="Lexend Deca"/>
                <a:cs typeface="Lexend Deca"/>
                <a:sym typeface="Lexend Deca"/>
              </a:rPr>
              <a:t>[¿Tienes algo más que agregar?]</a:t>
            </a:r>
            <a:endParaRPr sz="1200" dirty="0">
              <a:solidFill>
                <a:schemeClr val="dk2"/>
              </a:solidFill>
              <a:latin typeface="Lexend Deca"/>
              <a:ea typeface="Lexend Deca"/>
              <a:cs typeface="Lexend Deca"/>
              <a:sym typeface="Lexend Deca"/>
            </a:endParaRPr>
          </a:p>
          <a:p>
            <a:pPr marL="0" lvl="0" indent="0" algn="just" rtl="0">
              <a:lnSpc>
                <a:spcPct val="115000"/>
              </a:lnSpc>
              <a:spcBef>
                <a:spcPts val="1600"/>
              </a:spcBef>
              <a:spcAft>
                <a:spcPts val="0"/>
              </a:spcAft>
              <a:buNone/>
            </a:pPr>
            <a:endParaRPr sz="1200" dirty="0">
              <a:solidFill>
                <a:schemeClr val="dk2"/>
              </a:solidFill>
              <a:latin typeface="Lexend Deca"/>
              <a:ea typeface="Lexend Deca"/>
              <a:cs typeface="Lexend Deca"/>
              <a:sym typeface="Lexend Deca"/>
            </a:endParaRPr>
          </a:p>
          <a:p>
            <a:pPr marL="0" lvl="0" indent="0" algn="just" rtl="0">
              <a:lnSpc>
                <a:spcPct val="115000"/>
              </a:lnSpc>
              <a:spcBef>
                <a:spcPts val="1600"/>
              </a:spcBef>
              <a:spcAft>
                <a:spcPts val="1600"/>
              </a:spcAft>
              <a:buNone/>
            </a:pPr>
            <a:endParaRPr sz="1200" dirty="0">
              <a:solidFill>
                <a:schemeClr val="dk2"/>
              </a:solidFill>
              <a:latin typeface="Lexend Deca"/>
              <a:ea typeface="Lexend Deca"/>
              <a:cs typeface="Lexend Deca"/>
              <a:sym typeface="Lexend Deca"/>
            </a:endParaRPr>
          </a:p>
        </p:txBody>
      </p:sp>
      <p:sp>
        <p:nvSpPr>
          <p:cNvPr id="3" name="Marco 2">
            <a:extLst>
              <a:ext uri="{FF2B5EF4-FFF2-40B4-BE49-F238E27FC236}">
                <a16:creationId xmlns:a16="http://schemas.microsoft.com/office/drawing/2014/main" id="{9DE11B05-1FD0-84DB-3F9A-12B436399F72}"/>
              </a:ext>
            </a:extLst>
          </p:cNvPr>
          <p:cNvSpPr/>
          <p:nvPr/>
        </p:nvSpPr>
        <p:spPr>
          <a:xfrm>
            <a:off x="0" y="-1"/>
            <a:ext cx="9144000" cy="5143501"/>
          </a:xfrm>
          <a:prstGeom prst="frame">
            <a:avLst>
              <a:gd name="adj1" fmla="val 1786"/>
            </a:avLst>
          </a:prstGeom>
          <a:solidFill>
            <a:srgbClr val="FF5E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5"/>
        <p:cNvGrpSpPr/>
        <p:nvPr/>
      </p:nvGrpSpPr>
      <p:grpSpPr>
        <a:xfrm>
          <a:off x="0" y="0"/>
          <a:ext cx="0" cy="0"/>
          <a:chOff x="0" y="0"/>
          <a:chExt cx="0" cy="0"/>
        </a:xfrm>
      </p:grpSpPr>
      <p:pic>
        <p:nvPicPr>
          <p:cNvPr id="176" name="Google Shape;176;p11"/>
          <p:cNvPicPr preferRelativeResize="0"/>
          <p:nvPr/>
        </p:nvPicPr>
        <p:blipFill rotWithShape="1">
          <a:blip r:embed="rId3">
            <a:alphaModFix/>
          </a:blip>
          <a:srcRect/>
          <a:stretch/>
        </p:blipFill>
        <p:spPr>
          <a:xfrm>
            <a:off x="2990850" y="1891950"/>
            <a:ext cx="3162300" cy="12287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8"/>
        <p:cNvGrpSpPr/>
        <p:nvPr/>
      </p:nvGrpSpPr>
      <p:grpSpPr>
        <a:xfrm>
          <a:off x="0" y="0"/>
          <a:ext cx="0" cy="0"/>
          <a:chOff x="0" y="0"/>
          <a:chExt cx="0" cy="0"/>
        </a:xfrm>
      </p:grpSpPr>
      <p:sp>
        <p:nvSpPr>
          <p:cNvPr id="69" name="Google Shape;69;p3"/>
          <p:cNvSpPr txBox="1">
            <a:spLocks noGrp="1"/>
          </p:cNvSpPr>
          <p:nvPr>
            <p:ph type="title"/>
          </p:nvPr>
        </p:nvSpPr>
        <p:spPr>
          <a:xfrm>
            <a:off x="311700" y="216425"/>
            <a:ext cx="8723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s-MX" b="1">
                <a:latin typeface="Lexend Deca Black"/>
                <a:ea typeface="Lexend Deca Black"/>
                <a:cs typeface="Lexend Deca Black"/>
                <a:sym typeface="Lexend Deca Black"/>
              </a:rPr>
              <a:t>Introducción</a:t>
            </a:r>
            <a:endParaRPr b="1">
              <a:latin typeface="Lexend Deca Black"/>
              <a:ea typeface="Lexend Deca Black"/>
              <a:cs typeface="Lexend Deca Black"/>
              <a:sym typeface="Lexend Deca Black"/>
            </a:endParaRPr>
          </a:p>
          <a:p>
            <a:pPr marL="0" lvl="0" indent="0" algn="l" rtl="0">
              <a:lnSpc>
                <a:spcPct val="100000"/>
              </a:lnSpc>
              <a:spcBef>
                <a:spcPts val="0"/>
              </a:spcBef>
              <a:spcAft>
                <a:spcPts val="0"/>
              </a:spcAft>
              <a:buSzPts val="2800"/>
              <a:buNone/>
            </a:pPr>
            <a:endParaRPr b="1">
              <a:latin typeface="Avenir"/>
              <a:ea typeface="Avenir"/>
              <a:cs typeface="Avenir"/>
              <a:sym typeface="Avenir"/>
            </a:endParaRPr>
          </a:p>
          <a:p>
            <a:pPr marL="0" lvl="0" indent="0" algn="l" rtl="0">
              <a:lnSpc>
                <a:spcPct val="100000"/>
              </a:lnSpc>
              <a:spcBef>
                <a:spcPts val="0"/>
              </a:spcBef>
              <a:spcAft>
                <a:spcPts val="0"/>
              </a:spcAft>
              <a:buSzPts val="2800"/>
              <a:buNone/>
            </a:pPr>
            <a:endParaRPr b="1">
              <a:latin typeface="Avenir"/>
              <a:ea typeface="Avenir"/>
              <a:cs typeface="Avenir"/>
              <a:sym typeface="Avenir"/>
            </a:endParaRPr>
          </a:p>
        </p:txBody>
      </p:sp>
      <p:sp>
        <p:nvSpPr>
          <p:cNvPr id="70" name="Google Shape;70;p3"/>
          <p:cNvSpPr txBox="1">
            <a:spLocks noGrp="1"/>
          </p:cNvSpPr>
          <p:nvPr>
            <p:ph type="body" idx="1"/>
          </p:nvPr>
        </p:nvSpPr>
        <p:spPr>
          <a:xfrm>
            <a:off x="311700" y="789125"/>
            <a:ext cx="8520600" cy="4092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600"/>
              </a:spcBef>
              <a:spcAft>
                <a:spcPts val="0"/>
              </a:spcAft>
              <a:buClr>
                <a:srgbClr val="000000"/>
              </a:buClr>
              <a:buSzPts val="1800"/>
              <a:buFont typeface="Arial"/>
              <a:buNone/>
            </a:pPr>
            <a:r>
              <a:rPr lang="es-MX" sz="1600" dirty="0">
                <a:latin typeface="Lexend Deca"/>
                <a:ea typeface="Lexend Deca"/>
                <a:cs typeface="Lexend Deca"/>
                <a:sym typeface="Lexend Deca"/>
              </a:rPr>
              <a:t>Realizar un </a:t>
            </a:r>
            <a:r>
              <a:rPr lang="es-MX" sz="1600" u="sng" dirty="0">
                <a:solidFill>
                  <a:schemeClr val="hlink"/>
                </a:solidFill>
                <a:latin typeface="Lexend Deca"/>
                <a:ea typeface="Lexend Deca"/>
                <a:cs typeface="Lexend Deca"/>
                <a:sym typeface="Lexend Deca"/>
                <a:hlinkClick r:id="rId3"/>
              </a:rPr>
              <a:t>plan de marketing</a:t>
            </a:r>
            <a:r>
              <a:rPr lang="es-MX" sz="1600" dirty="0">
                <a:latin typeface="Lexend Deca"/>
                <a:ea typeface="Lexend Deca"/>
                <a:cs typeface="Lexend Deca"/>
                <a:sym typeface="Lexend Deca"/>
              </a:rPr>
              <a:t> es una de las estrategias más importantes y complejas que el equipo de profesionales de este departamento tienen por delante.</a:t>
            </a:r>
            <a:endParaRPr sz="1600" dirty="0">
              <a:latin typeface="Lexend Deca"/>
              <a:ea typeface="Lexend Deca"/>
              <a:cs typeface="Lexend Deca"/>
              <a:sym typeface="Lexend Deca"/>
            </a:endParaRPr>
          </a:p>
          <a:p>
            <a:pPr marL="0" lvl="0" indent="0" algn="l" rtl="0">
              <a:lnSpc>
                <a:spcPct val="115000"/>
              </a:lnSpc>
              <a:spcBef>
                <a:spcPts val="1600"/>
              </a:spcBef>
              <a:spcAft>
                <a:spcPts val="0"/>
              </a:spcAft>
              <a:buClr>
                <a:srgbClr val="000000"/>
              </a:buClr>
              <a:buSzPts val="1800"/>
              <a:buFont typeface="Arial"/>
              <a:buNone/>
            </a:pPr>
            <a:r>
              <a:rPr lang="es-MX" sz="1600" dirty="0">
                <a:latin typeface="Lexend Deca"/>
                <a:ea typeface="Lexend Deca"/>
                <a:cs typeface="Lexend Deca"/>
                <a:sym typeface="Lexend Deca"/>
              </a:rPr>
              <a:t>Un buen plan de marketing será esencial para coordinar los esfuerzos con otras áreas como Finanzas, Ventas y Tecnología, por ejemplo, con el fin de asegurar que el movimiento de la empresa se dirige al lugar correcto.</a:t>
            </a:r>
            <a:endParaRPr sz="1600" dirty="0">
              <a:latin typeface="Lexend Deca"/>
              <a:ea typeface="Lexend Deca"/>
              <a:cs typeface="Lexend Deca"/>
              <a:sym typeface="Lexend Deca"/>
            </a:endParaRPr>
          </a:p>
          <a:p>
            <a:pPr marL="0" lvl="0" indent="0" algn="l" rtl="0">
              <a:lnSpc>
                <a:spcPct val="115000"/>
              </a:lnSpc>
              <a:spcBef>
                <a:spcPts val="1600"/>
              </a:spcBef>
              <a:spcAft>
                <a:spcPts val="0"/>
              </a:spcAft>
              <a:buClr>
                <a:srgbClr val="000000"/>
              </a:buClr>
              <a:buSzPts val="1800"/>
              <a:buFont typeface="Arial"/>
              <a:buNone/>
            </a:pPr>
            <a:r>
              <a:rPr lang="es-MX" sz="1600" dirty="0">
                <a:latin typeface="Lexend Deca"/>
                <a:ea typeface="Lexend Deca"/>
                <a:cs typeface="Lexend Deca"/>
                <a:sym typeface="Lexend Deca"/>
              </a:rPr>
              <a:t>Esta es la razón por la que hemos preparado este documento, que te servirá para crear tu propio plan de marketing. Para conseguirlo solo debes personalizar con tu información cada una de las siguiente plantillas.</a:t>
            </a:r>
            <a:endParaRPr sz="1600" dirty="0">
              <a:latin typeface="Lexend Deca"/>
              <a:ea typeface="Lexend Deca"/>
              <a:cs typeface="Lexend Deca"/>
              <a:sym typeface="Lexend Deca"/>
            </a:endParaRPr>
          </a:p>
          <a:p>
            <a:pPr marL="0" lvl="0" indent="0" algn="l" rtl="0">
              <a:lnSpc>
                <a:spcPct val="115000"/>
              </a:lnSpc>
              <a:spcBef>
                <a:spcPts val="1600"/>
              </a:spcBef>
              <a:spcAft>
                <a:spcPts val="0"/>
              </a:spcAft>
              <a:buClr>
                <a:srgbClr val="000000"/>
              </a:buClr>
              <a:buSzPts val="1800"/>
              <a:buFont typeface="Arial"/>
              <a:buNone/>
            </a:pPr>
            <a:r>
              <a:rPr lang="es-MX" sz="1600" dirty="0">
                <a:latin typeface="Lexend Deca"/>
                <a:ea typeface="Lexend Deca"/>
                <a:cs typeface="Lexend Deca"/>
                <a:sym typeface="Lexend Deca"/>
              </a:rPr>
              <a:t>Así estarás mejor preparado, tanto para presentar esta estrategia a otras áreas de tu empresa como para ejecutar el plan. Te deseamos el éxito que merece tu esfuerzo. ¡Adelante!</a:t>
            </a:r>
            <a:endParaRPr sz="1600" dirty="0">
              <a:latin typeface="Lexend Deca"/>
              <a:ea typeface="Lexend Deca"/>
              <a:cs typeface="Lexend Deca"/>
              <a:sym typeface="Lexend Deca"/>
            </a:endParaRPr>
          </a:p>
          <a:p>
            <a:pPr marL="0" lvl="0" indent="0" algn="l" rtl="0">
              <a:lnSpc>
                <a:spcPct val="115000"/>
              </a:lnSpc>
              <a:spcBef>
                <a:spcPts val="1600"/>
              </a:spcBef>
              <a:spcAft>
                <a:spcPts val="0"/>
              </a:spcAft>
              <a:buClr>
                <a:srgbClr val="000000"/>
              </a:buClr>
              <a:buSzPts val="1800"/>
              <a:buFont typeface="Arial"/>
              <a:buNone/>
            </a:pPr>
            <a:endParaRPr sz="1600" dirty="0">
              <a:latin typeface="Lexend Deca"/>
              <a:ea typeface="Lexend Deca"/>
              <a:cs typeface="Lexend Deca"/>
              <a:sym typeface="Lexend Deca"/>
            </a:endParaRPr>
          </a:p>
          <a:p>
            <a:pPr marL="0" lvl="0" indent="0" algn="l" rtl="0">
              <a:lnSpc>
                <a:spcPct val="115000"/>
              </a:lnSpc>
              <a:spcBef>
                <a:spcPts val="1600"/>
              </a:spcBef>
              <a:spcAft>
                <a:spcPts val="1600"/>
              </a:spcAft>
              <a:buClr>
                <a:srgbClr val="000000"/>
              </a:buClr>
              <a:buSzPts val="1800"/>
              <a:buFont typeface="Arial"/>
              <a:buNone/>
            </a:pPr>
            <a:endParaRPr sz="1600" dirty="0">
              <a:latin typeface="Lexend Deca"/>
              <a:ea typeface="Lexend Deca"/>
              <a:cs typeface="Lexend Deca"/>
              <a:sym typeface="Lexend Deca"/>
            </a:endParaRPr>
          </a:p>
        </p:txBody>
      </p:sp>
      <p:sp>
        <p:nvSpPr>
          <p:cNvPr id="71" name="Google Shape;71;p3"/>
          <p:cNvSpPr/>
          <p:nvPr/>
        </p:nvSpPr>
        <p:spPr>
          <a:xfrm>
            <a:off x="417600" y="789125"/>
            <a:ext cx="476400" cy="57300"/>
          </a:xfrm>
          <a:prstGeom prst="rect">
            <a:avLst/>
          </a:prstGeom>
          <a:solidFill>
            <a:srgbClr val="FF5C35"/>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5E31"/>
        </a:solidFill>
        <a:effectLst/>
      </p:bgPr>
    </p:bg>
    <p:spTree>
      <p:nvGrpSpPr>
        <p:cNvPr id="1" name="Shape 75"/>
        <p:cNvGrpSpPr/>
        <p:nvPr/>
      </p:nvGrpSpPr>
      <p:grpSpPr>
        <a:xfrm>
          <a:off x="0" y="0"/>
          <a:ext cx="0" cy="0"/>
          <a:chOff x="0" y="0"/>
          <a:chExt cx="0" cy="0"/>
        </a:xfrm>
      </p:grpSpPr>
      <p:sp>
        <p:nvSpPr>
          <p:cNvPr id="76" name="Google Shape;76;p4"/>
          <p:cNvSpPr txBox="1">
            <a:spLocks noGrp="1"/>
          </p:cNvSpPr>
          <p:nvPr>
            <p:ph type="body" idx="1"/>
          </p:nvPr>
        </p:nvSpPr>
        <p:spPr>
          <a:xfrm>
            <a:off x="213525" y="303025"/>
            <a:ext cx="8855100" cy="6486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s-MX" sz="2600" b="1">
                <a:solidFill>
                  <a:srgbClr val="FFFFFF"/>
                </a:solidFill>
                <a:latin typeface="Lexend Deca Black"/>
                <a:ea typeface="Lexend Deca Black"/>
                <a:cs typeface="Lexend Deca Black"/>
                <a:sym typeface="Lexend Deca Black"/>
              </a:rPr>
              <a:t>Plantilla para crear tu plan de marketing</a:t>
            </a:r>
            <a:endParaRPr sz="2600" b="1">
              <a:solidFill>
                <a:srgbClr val="FFFFFF"/>
              </a:solidFill>
              <a:latin typeface="Lexend Deca Black"/>
              <a:ea typeface="Lexend Deca Black"/>
              <a:cs typeface="Lexend Deca Black"/>
              <a:sym typeface="Lexend Deca Black"/>
            </a:endParaRPr>
          </a:p>
          <a:p>
            <a:pPr marL="0" lvl="0" indent="0" algn="ctr" rtl="0">
              <a:lnSpc>
                <a:spcPct val="115000"/>
              </a:lnSpc>
              <a:spcBef>
                <a:spcPts val="1600"/>
              </a:spcBef>
              <a:spcAft>
                <a:spcPts val="1600"/>
              </a:spcAft>
              <a:buClr>
                <a:schemeClr val="dk1"/>
              </a:buClr>
              <a:buSzPts val="1100"/>
              <a:buFont typeface="Arial"/>
              <a:buNone/>
            </a:pPr>
            <a:endParaRPr sz="2600" b="1">
              <a:solidFill>
                <a:srgbClr val="FFFFFF"/>
              </a:solidFill>
              <a:latin typeface="Lexend Deca Black"/>
              <a:ea typeface="Lexend Deca Black"/>
              <a:cs typeface="Lexend Deca Black"/>
              <a:sym typeface="Lexend Deca Black"/>
            </a:endParaRPr>
          </a:p>
        </p:txBody>
      </p:sp>
      <p:pic>
        <p:nvPicPr>
          <p:cNvPr id="77" name="Google Shape;77;p4"/>
          <p:cNvPicPr preferRelativeResize="0"/>
          <p:nvPr/>
        </p:nvPicPr>
        <p:blipFill rotWithShape="1">
          <a:blip r:embed="rId3">
            <a:alphaModFix/>
          </a:blip>
          <a:srcRect/>
          <a:stretch/>
        </p:blipFill>
        <p:spPr>
          <a:xfrm>
            <a:off x="3258175" y="1073650"/>
            <a:ext cx="2627638" cy="324360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5EB"/>
        </a:solidFill>
        <a:effectLst/>
      </p:bgPr>
    </p:bg>
    <p:spTree>
      <p:nvGrpSpPr>
        <p:cNvPr id="1" name="Shape 81"/>
        <p:cNvGrpSpPr/>
        <p:nvPr/>
      </p:nvGrpSpPr>
      <p:grpSpPr>
        <a:xfrm>
          <a:off x="0" y="0"/>
          <a:ext cx="0" cy="0"/>
          <a:chOff x="0" y="0"/>
          <a:chExt cx="0" cy="0"/>
        </a:xfrm>
      </p:grpSpPr>
      <p:sp>
        <p:nvSpPr>
          <p:cNvPr id="82" name="Google Shape;82;p6"/>
          <p:cNvSpPr txBox="1">
            <a:spLocks noGrp="1"/>
          </p:cNvSpPr>
          <p:nvPr>
            <p:ph type="title"/>
          </p:nvPr>
        </p:nvSpPr>
        <p:spPr>
          <a:xfrm>
            <a:off x="387900" y="203400"/>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s-MX" b="1" dirty="0">
                <a:latin typeface="Lexend Deca Black"/>
                <a:ea typeface="Lexend Deca Black"/>
                <a:cs typeface="Lexend Deca Black"/>
                <a:sym typeface="Lexend Deca Black"/>
              </a:rPr>
              <a:t>1. Buyer persona</a:t>
            </a:r>
            <a:endParaRPr b="1" dirty="0">
              <a:latin typeface="Lexend Deca Black"/>
              <a:ea typeface="Lexend Deca Black"/>
              <a:cs typeface="Lexend Deca Black"/>
              <a:sym typeface="Lexend Deca Black"/>
            </a:endParaRPr>
          </a:p>
          <a:p>
            <a:pPr marL="0" lvl="0" indent="0" algn="l" rtl="0">
              <a:lnSpc>
                <a:spcPct val="100000"/>
              </a:lnSpc>
              <a:spcBef>
                <a:spcPts val="0"/>
              </a:spcBef>
              <a:spcAft>
                <a:spcPts val="0"/>
              </a:spcAft>
              <a:buSzPts val="2800"/>
              <a:buNone/>
            </a:pPr>
            <a:endParaRPr b="1" dirty="0">
              <a:latin typeface="Lexend Deca Black"/>
              <a:ea typeface="Lexend Deca Black"/>
              <a:cs typeface="Lexend Deca Black"/>
              <a:sym typeface="Lexend Deca Black"/>
            </a:endParaRPr>
          </a:p>
        </p:txBody>
      </p:sp>
      <p:sp>
        <p:nvSpPr>
          <p:cNvPr id="83" name="Google Shape;83;p6"/>
          <p:cNvSpPr txBox="1">
            <a:spLocks noGrp="1"/>
          </p:cNvSpPr>
          <p:nvPr>
            <p:ph type="body" idx="1"/>
          </p:nvPr>
        </p:nvSpPr>
        <p:spPr>
          <a:xfrm>
            <a:off x="235500" y="789125"/>
            <a:ext cx="8520600" cy="2303174"/>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Aft>
                <a:spcPts val="1600"/>
              </a:spcAft>
              <a:buClr>
                <a:srgbClr val="000000"/>
              </a:buClr>
              <a:buSzPts val="1800"/>
              <a:buFont typeface="Arial"/>
              <a:buNone/>
            </a:pPr>
            <a:r>
              <a:rPr lang="es-MX" sz="2000" dirty="0">
                <a:solidFill>
                  <a:schemeClr val="tx1"/>
                </a:solidFill>
                <a:latin typeface="Lexend Deca"/>
                <a:ea typeface="Lexend Deca"/>
                <a:cs typeface="Lexend Deca"/>
                <a:sym typeface="Lexend Deca"/>
              </a:rPr>
              <a:t>En primer lugar, debes comenzar por definir tu cliente ideal por medio del diseño del buyer persona. Comparte con los otros miembros de tu organización los datos recopilados sobre las características demográficas y motivaciones que dan forma al comprador potencial de tus productos o servicios.</a:t>
            </a:r>
            <a:endParaRPr sz="2000" dirty="0">
              <a:solidFill>
                <a:schemeClr val="tx1"/>
              </a:solidFill>
              <a:latin typeface="Lexend Deca"/>
              <a:ea typeface="Lexend Deca"/>
              <a:cs typeface="Lexend Deca"/>
              <a:sym typeface="Lexend Deca"/>
            </a:endParaRPr>
          </a:p>
        </p:txBody>
      </p:sp>
      <p:sp>
        <p:nvSpPr>
          <p:cNvPr id="84" name="Google Shape;84;p6"/>
          <p:cNvSpPr/>
          <p:nvPr/>
        </p:nvSpPr>
        <p:spPr>
          <a:xfrm>
            <a:off x="311700" y="758645"/>
            <a:ext cx="476400" cy="57300"/>
          </a:xfrm>
          <a:prstGeom prst="rect">
            <a:avLst/>
          </a:prstGeom>
          <a:solidFill>
            <a:srgbClr val="FF5C3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87" name="Google Shape;87;p6"/>
          <p:cNvPicPr preferRelativeResize="0"/>
          <p:nvPr/>
        </p:nvPicPr>
        <p:blipFill rotWithShape="1">
          <a:blip r:embed="rId3">
            <a:alphaModFix/>
          </a:blip>
          <a:srcRect/>
          <a:stretch/>
        </p:blipFill>
        <p:spPr>
          <a:xfrm>
            <a:off x="8599905" y="4570797"/>
            <a:ext cx="568442" cy="572700"/>
          </a:xfrm>
          <a:prstGeom prst="rect">
            <a:avLst/>
          </a:prstGeom>
          <a:noFill/>
          <a:ln>
            <a:noFill/>
          </a:ln>
        </p:spPr>
      </p:pic>
      <p:sp>
        <p:nvSpPr>
          <p:cNvPr id="19" name="Rectángulo 18">
            <a:hlinkClick r:id="rId4"/>
            <a:extLst>
              <a:ext uri="{FF2B5EF4-FFF2-40B4-BE49-F238E27FC236}">
                <a16:creationId xmlns:a16="http://schemas.microsoft.com/office/drawing/2014/main" id="{25905DAE-6A8E-8549-2784-4FE047D87249}"/>
              </a:ext>
            </a:extLst>
          </p:cNvPr>
          <p:cNvSpPr/>
          <p:nvPr/>
        </p:nvSpPr>
        <p:spPr>
          <a:xfrm>
            <a:off x="1701800" y="3598797"/>
            <a:ext cx="5892800" cy="972000"/>
          </a:xfrm>
          <a:prstGeom prst="rect">
            <a:avLst/>
          </a:prstGeom>
          <a:solidFill>
            <a:srgbClr val="FF5E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0" name="CuadroTexto 19">
            <a:extLst>
              <a:ext uri="{FF2B5EF4-FFF2-40B4-BE49-F238E27FC236}">
                <a16:creationId xmlns:a16="http://schemas.microsoft.com/office/drawing/2014/main" id="{03BAF841-1BA7-7564-F585-DE995E124EC8}"/>
              </a:ext>
            </a:extLst>
          </p:cNvPr>
          <p:cNvSpPr txBox="1"/>
          <p:nvPr/>
        </p:nvSpPr>
        <p:spPr>
          <a:xfrm>
            <a:off x="2689400" y="3661264"/>
            <a:ext cx="3962400" cy="769441"/>
          </a:xfrm>
          <a:prstGeom prst="rect">
            <a:avLst/>
          </a:prstGeom>
          <a:noFill/>
        </p:spPr>
        <p:txBody>
          <a:bodyPr wrap="square" rtlCol="0">
            <a:spAutoFit/>
          </a:bodyPr>
          <a:lstStyle/>
          <a:p>
            <a:pPr algn="ctr" fontAlgn="base"/>
            <a:r>
              <a:rPr lang="es-MX" sz="1600" b="1" dirty="0">
                <a:solidFill>
                  <a:schemeClr val="bg1"/>
                </a:solidFill>
                <a:latin typeface="Lexend Deca" pitchFamily="2" charset="77"/>
              </a:rPr>
              <a:t>Descargar ahora</a:t>
            </a:r>
          </a:p>
          <a:p>
            <a:pPr algn="ctr" fontAlgn="base"/>
            <a:endParaRPr lang="es-MX" b="1" dirty="0">
              <a:solidFill>
                <a:schemeClr val="bg1"/>
              </a:solidFill>
              <a:latin typeface="Lexend Deca" pitchFamily="2" charset="77"/>
            </a:endParaRPr>
          </a:p>
          <a:p>
            <a:pPr algn="ctr" fontAlgn="base"/>
            <a:r>
              <a:rPr lang="es-MX" dirty="0">
                <a:solidFill>
                  <a:srgbClr val="0070C0"/>
                </a:solidFill>
                <a:latin typeface="Lexend Deca" pitchFamily="2" charset="77"/>
                <a:hlinkClick r:id="rId4">
                  <a:extLst>
                    <a:ext uri="{A12FA001-AC4F-418D-AE19-62706E023703}">
                      <ahyp:hlinkClr xmlns:ahyp="http://schemas.microsoft.com/office/drawing/2018/hyperlinkcolor" val="tx"/>
                    </a:ext>
                  </a:extLst>
                </a:hlinkClick>
              </a:rPr>
              <a:t>Kit gratuito para crear Buyer Personas</a:t>
            </a:r>
            <a:endParaRPr lang="es-MX" dirty="0">
              <a:solidFill>
                <a:srgbClr val="0070C0"/>
              </a:solidFill>
              <a:latin typeface="Lexend Deca" pitchFamily="2" charset="77"/>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5EB"/>
        </a:solidFill>
        <a:effectLst/>
      </p:bgPr>
    </p:bg>
    <p:spTree>
      <p:nvGrpSpPr>
        <p:cNvPr id="1" name="Shape 81"/>
        <p:cNvGrpSpPr/>
        <p:nvPr/>
      </p:nvGrpSpPr>
      <p:grpSpPr>
        <a:xfrm>
          <a:off x="0" y="0"/>
          <a:ext cx="0" cy="0"/>
          <a:chOff x="0" y="0"/>
          <a:chExt cx="0" cy="0"/>
        </a:xfrm>
      </p:grpSpPr>
      <p:sp>
        <p:nvSpPr>
          <p:cNvPr id="85" name="Google Shape;85;p6"/>
          <p:cNvSpPr txBox="1">
            <a:spLocks noGrp="1"/>
          </p:cNvSpPr>
          <p:nvPr>
            <p:ph type="body" idx="1"/>
          </p:nvPr>
        </p:nvSpPr>
        <p:spPr>
          <a:xfrm>
            <a:off x="311700" y="459300"/>
            <a:ext cx="8520600" cy="572700"/>
          </a:xfrm>
          <a:prstGeom prst="rect">
            <a:avLst/>
          </a:prstGeom>
          <a:solidFill>
            <a:srgbClr val="FF5C35"/>
          </a:solidFill>
          <a:ln>
            <a:noFill/>
          </a:ln>
          <a:effectLst>
            <a:outerShdw blurRad="57150" dist="19050" dir="5400000" algn="bl" rotWithShape="0">
              <a:srgbClr val="000000">
                <a:alpha val="49411"/>
              </a:srgbClr>
            </a:outerShdw>
          </a:effectLst>
        </p:spPr>
        <p:txBody>
          <a:bodyPr spcFirstLastPara="1" wrap="square" lIns="91425" tIns="91425" rIns="91425" bIns="91425" anchor="t" anchorCtr="0">
            <a:noAutofit/>
          </a:bodyPr>
          <a:lstStyle/>
          <a:p>
            <a:pPr marL="0" lvl="0" indent="0" algn="l" rtl="0">
              <a:lnSpc>
                <a:spcPct val="115000"/>
              </a:lnSpc>
              <a:spcAft>
                <a:spcPts val="1600"/>
              </a:spcAft>
              <a:buClr>
                <a:srgbClr val="000000"/>
              </a:buClr>
              <a:buSzPts val="1800"/>
              <a:buFont typeface="Arial"/>
              <a:buNone/>
            </a:pPr>
            <a:r>
              <a:rPr lang="es-MX" sz="2800" b="1" dirty="0">
                <a:solidFill>
                  <a:schemeClr val="dk1"/>
                </a:solidFill>
                <a:latin typeface="Lexend Deca"/>
                <a:ea typeface="Lexend Deca"/>
                <a:cs typeface="Lexend Deca"/>
                <a:sym typeface="Lexend Deca"/>
              </a:rPr>
              <a:t>1. ¿Cómo es tu buyer persona?</a:t>
            </a:r>
            <a:endParaRPr sz="2800" b="1" dirty="0">
              <a:solidFill>
                <a:schemeClr val="dk1"/>
              </a:solidFill>
              <a:latin typeface="Lexend Deca"/>
              <a:ea typeface="Lexend Deca"/>
              <a:cs typeface="Lexend Deca"/>
              <a:sym typeface="Lexend Deca"/>
            </a:endParaRPr>
          </a:p>
        </p:txBody>
      </p:sp>
      <p:sp>
        <p:nvSpPr>
          <p:cNvPr id="86" name="Google Shape;86;p6"/>
          <p:cNvSpPr txBox="1">
            <a:spLocks noGrp="1"/>
          </p:cNvSpPr>
          <p:nvPr>
            <p:ph type="body" idx="1"/>
          </p:nvPr>
        </p:nvSpPr>
        <p:spPr>
          <a:xfrm>
            <a:off x="285440" y="1103849"/>
            <a:ext cx="8520600" cy="2977083"/>
          </a:xfrm>
          <a:prstGeom prst="rect">
            <a:avLst/>
          </a:prstGeom>
          <a:noFill/>
          <a:ln>
            <a:noFill/>
          </a:ln>
        </p:spPr>
        <p:txBody>
          <a:bodyPr spcFirstLastPara="1" wrap="square" lIns="91425" tIns="91425" rIns="91425" bIns="91425" anchor="t" anchorCtr="0">
            <a:noAutofit/>
          </a:bodyPr>
          <a:lstStyle/>
          <a:p>
            <a:pPr marL="0" lvl="0" indent="0" algn="l" rtl="0">
              <a:spcAft>
                <a:spcPts val="0"/>
              </a:spcAft>
              <a:buClr>
                <a:schemeClr val="dk1"/>
              </a:buClr>
              <a:buSzPts val="1800"/>
              <a:buFont typeface="Arial"/>
              <a:buNone/>
            </a:pPr>
            <a:r>
              <a:rPr lang="es-MX" sz="2000" dirty="0">
                <a:latin typeface="Lexend Deca"/>
                <a:ea typeface="Lexend Deca"/>
                <a:cs typeface="Lexend Deca"/>
                <a:sym typeface="Lexend Deca"/>
              </a:rPr>
              <a:t>[Proporciona una visión de tu buyer persona por medio de datos e información relevante que muestre la forma en que se comporta tu cliente. Recuerda que todo plan de marketing debe tener en mente al cliente potencial en todo momento.]</a:t>
            </a:r>
            <a:endParaRPr sz="2000" dirty="0">
              <a:solidFill>
                <a:schemeClr val="dk1"/>
              </a:solidFill>
              <a:latin typeface="Lexend Deca"/>
              <a:ea typeface="Lexend Deca"/>
              <a:cs typeface="Lexend Deca"/>
              <a:sym typeface="Lexend Deca"/>
            </a:endParaRPr>
          </a:p>
          <a:p>
            <a:pPr marL="0" lvl="0" indent="0" algn="l" rtl="0">
              <a:lnSpc>
                <a:spcPct val="115000"/>
              </a:lnSpc>
              <a:spcAft>
                <a:spcPts val="1600"/>
              </a:spcAft>
              <a:buClr>
                <a:schemeClr val="dk1"/>
              </a:buClr>
              <a:buSzPts val="1800"/>
              <a:buFont typeface="Arial"/>
              <a:buNone/>
            </a:pPr>
            <a:endParaRPr sz="1700" dirty="0">
              <a:latin typeface="Lexend Deca"/>
              <a:ea typeface="Lexend Deca"/>
              <a:cs typeface="Lexend Deca"/>
              <a:sym typeface="Lexend Deca"/>
            </a:endParaRPr>
          </a:p>
        </p:txBody>
      </p:sp>
      <p:pic>
        <p:nvPicPr>
          <p:cNvPr id="87" name="Google Shape;87;p6"/>
          <p:cNvPicPr preferRelativeResize="0"/>
          <p:nvPr/>
        </p:nvPicPr>
        <p:blipFill rotWithShape="1">
          <a:blip r:embed="rId3">
            <a:alphaModFix/>
          </a:blip>
          <a:srcRect/>
          <a:stretch/>
        </p:blipFill>
        <p:spPr>
          <a:xfrm>
            <a:off x="8599905" y="4570797"/>
            <a:ext cx="568442" cy="572700"/>
          </a:xfrm>
          <a:prstGeom prst="rect">
            <a:avLst/>
          </a:prstGeom>
          <a:noFill/>
          <a:ln>
            <a:noFill/>
          </a:ln>
        </p:spPr>
      </p:pic>
      <p:pic>
        <p:nvPicPr>
          <p:cNvPr id="7" name="Imagen 6">
            <a:extLst>
              <a:ext uri="{FF2B5EF4-FFF2-40B4-BE49-F238E27FC236}">
                <a16:creationId xmlns:a16="http://schemas.microsoft.com/office/drawing/2014/main" id="{24AD3300-79A8-C3F1-BEFF-0B573C464F12}"/>
              </a:ext>
            </a:extLst>
          </p:cNvPr>
          <p:cNvPicPr>
            <a:picLocks noChangeAspect="1"/>
          </p:cNvPicPr>
          <p:nvPr/>
        </p:nvPicPr>
        <p:blipFill>
          <a:blip r:embed="rId4"/>
          <a:stretch>
            <a:fillRect/>
          </a:stretch>
        </p:blipFill>
        <p:spPr>
          <a:xfrm>
            <a:off x="3599590" y="2703897"/>
            <a:ext cx="1892300" cy="1866900"/>
          </a:xfrm>
          <a:prstGeom prst="rect">
            <a:avLst/>
          </a:prstGeom>
        </p:spPr>
      </p:pic>
    </p:spTree>
    <p:extLst>
      <p:ext uri="{BB962C8B-B14F-4D97-AF65-F5344CB8AC3E}">
        <p14:creationId xmlns:p14="http://schemas.microsoft.com/office/powerpoint/2010/main" val="2860834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5EB"/>
        </a:solidFill>
        <a:effectLst/>
      </p:bgPr>
    </p:bg>
    <p:spTree>
      <p:nvGrpSpPr>
        <p:cNvPr id="1" name="Shape 91"/>
        <p:cNvGrpSpPr/>
        <p:nvPr/>
      </p:nvGrpSpPr>
      <p:grpSpPr>
        <a:xfrm>
          <a:off x="0" y="0"/>
          <a:ext cx="0" cy="0"/>
          <a:chOff x="0" y="0"/>
          <a:chExt cx="0" cy="0"/>
        </a:xfrm>
      </p:grpSpPr>
      <p:sp>
        <p:nvSpPr>
          <p:cNvPr id="92" name="Google Shape;92;g14026507981_0_0"/>
          <p:cNvSpPr txBox="1">
            <a:spLocks noGrp="1"/>
          </p:cNvSpPr>
          <p:nvPr>
            <p:ph type="title"/>
          </p:nvPr>
        </p:nvSpPr>
        <p:spPr>
          <a:xfrm>
            <a:off x="387900" y="203400"/>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s-MX" b="1" dirty="0">
                <a:latin typeface="Lexend Deca Black"/>
                <a:ea typeface="Lexend Deca Black"/>
                <a:cs typeface="Lexend Deca Black"/>
                <a:sym typeface="Lexend Deca Black"/>
              </a:rPr>
              <a:t>2. Competencia</a:t>
            </a:r>
            <a:endParaRPr b="1" dirty="0">
              <a:latin typeface="Lexend Deca Black"/>
              <a:ea typeface="Lexend Deca Black"/>
              <a:cs typeface="Lexend Deca Black"/>
              <a:sym typeface="Lexend Deca Black"/>
            </a:endParaRPr>
          </a:p>
          <a:p>
            <a:pPr marL="0" lvl="0" indent="0" algn="l" rtl="0">
              <a:lnSpc>
                <a:spcPct val="100000"/>
              </a:lnSpc>
              <a:spcBef>
                <a:spcPts val="0"/>
              </a:spcBef>
              <a:spcAft>
                <a:spcPts val="0"/>
              </a:spcAft>
              <a:buSzPts val="2800"/>
              <a:buNone/>
            </a:pPr>
            <a:endParaRPr b="1" dirty="0">
              <a:latin typeface="Lexend Deca Black"/>
              <a:ea typeface="Lexend Deca Black"/>
              <a:cs typeface="Lexend Deca Black"/>
              <a:sym typeface="Lexend Deca Black"/>
            </a:endParaRPr>
          </a:p>
        </p:txBody>
      </p:sp>
      <p:sp>
        <p:nvSpPr>
          <p:cNvPr id="93" name="Google Shape;93;g14026507981_0_0"/>
          <p:cNvSpPr txBox="1">
            <a:spLocks noGrp="1"/>
          </p:cNvSpPr>
          <p:nvPr>
            <p:ph type="body" idx="1"/>
          </p:nvPr>
        </p:nvSpPr>
        <p:spPr>
          <a:xfrm>
            <a:off x="235500" y="789125"/>
            <a:ext cx="8520600" cy="3595730"/>
          </a:xfrm>
          <a:prstGeom prst="rect">
            <a:avLst/>
          </a:prstGeom>
          <a:noFill/>
          <a:ln>
            <a:noFill/>
          </a:ln>
        </p:spPr>
        <p:txBody>
          <a:bodyPr spcFirstLastPara="1" wrap="square" lIns="91425" tIns="91425" rIns="91425" bIns="91425" anchor="t" anchorCtr="0">
            <a:noAutofit/>
          </a:bodyPr>
          <a:lstStyle/>
          <a:p>
            <a:pPr marL="0" lvl="0" indent="0" algn="l" rtl="0">
              <a:lnSpc>
                <a:spcPct val="115000"/>
              </a:lnSpc>
              <a:buClr>
                <a:srgbClr val="000000"/>
              </a:buClr>
              <a:buSzPts val="1800"/>
              <a:buFont typeface="Arial"/>
              <a:buNone/>
            </a:pPr>
            <a:r>
              <a:rPr lang="es-MX" sz="2000" dirty="0">
                <a:solidFill>
                  <a:schemeClr val="tx1"/>
                </a:solidFill>
                <a:latin typeface="Lexend Deca"/>
                <a:ea typeface="Lexend Deca"/>
                <a:cs typeface="Lexend Deca"/>
                <a:sym typeface="Lexend Deca"/>
              </a:rPr>
              <a:t>Como primer paso debes analizar las características del sector al que pertenece tu empresa. De este modo podrás determinar las tendencias necesarias, al tiempo que sabrás todos los detalles y pormenores del área de desarrollo comercial de tu organización.</a:t>
            </a:r>
            <a:endParaRPr sz="2000" dirty="0">
              <a:solidFill>
                <a:schemeClr val="tx1"/>
              </a:solidFill>
              <a:latin typeface="Lexend Deca"/>
              <a:ea typeface="Lexend Deca"/>
              <a:cs typeface="Lexend Deca"/>
              <a:sym typeface="Lexend Deca"/>
            </a:endParaRPr>
          </a:p>
        </p:txBody>
      </p:sp>
      <p:sp>
        <p:nvSpPr>
          <p:cNvPr id="94" name="Google Shape;94;g14026507981_0_0"/>
          <p:cNvSpPr/>
          <p:nvPr/>
        </p:nvSpPr>
        <p:spPr>
          <a:xfrm>
            <a:off x="311700" y="758645"/>
            <a:ext cx="476400" cy="57300"/>
          </a:xfrm>
          <a:prstGeom prst="rect">
            <a:avLst/>
          </a:prstGeom>
          <a:solidFill>
            <a:srgbClr val="FF5C3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7" name="Google Shape;97;g14026507981_0_0"/>
          <p:cNvPicPr preferRelativeResize="0"/>
          <p:nvPr/>
        </p:nvPicPr>
        <p:blipFill rotWithShape="1">
          <a:blip r:embed="rId3">
            <a:alphaModFix/>
          </a:blip>
          <a:srcRect/>
          <a:stretch/>
        </p:blipFill>
        <p:spPr>
          <a:xfrm>
            <a:off x="8599905" y="4570797"/>
            <a:ext cx="568442" cy="572700"/>
          </a:xfrm>
          <a:prstGeom prst="rect">
            <a:avLst/>
          </a:prstGeom>
          <a:noFill/>
          <a:ln>
            <a:noFill/>
          </a:ln>
        </p:spPr>
      </p:pic>
      <p:pic>
        <p:nvPicPr>
          <p:cNvPr id="7" name="Imagen 6">
            <a:extLst>
              <a:ext uri="{FF2B5EF4-FFF2-40B4-BE49-F238E27FC236}">
                <a16:creationId xmlns:a16="http://schemas.microsoft.com/office/drawing/2014/main" id="{9F04FA17-5424-9D9D-E50A-5CF7FCC4F6DC}"/>
              </a:ext>
            </a:extLst>
          </p:cNvPr>
          <p:cNvPicPr>
            <a:picLocks noChangeAspect="1"/>
          </p:cNvPicPr>
          <p:nvPr/>
        </p:nvPicPr>
        <p:blipFill>
          <a:blip r:embed="rId4"/>
          <a:stretch>
            <a:fillRect/>
          </a:stretch>
        </p:blipFill>
        <p:spPr>
          <a:xfrm>
            <a:off x="3702050" y="2767397"/>
            <a:ext cx="1739900" cy="18034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5EB"/>
        </a:solidFill>
        <a:effectLst/>
      </p:bgPr>
    </p:bg>
    <p:spTree>
      <p:nvGrpSpPr>
        <p:cNvPr id="1" name="Shape 91"/>
        <p:cNvGrpSpPr/>
        <p:nvPr/>
      </p:nvGrpSpPr>
      <p:grpSpPr>
        <a:xfrm>
          <a:off x="0" y="0"/>
          <a:ext cx="0" cy="0"/>
          <a:chOff x="0" y="0"/>
          <a:chExt cx="0" cy="0"/>
        </a:xfrm>
      </p:grpSpPr>
      <p:sp>
        <p:nvSpPr>
          <p:cNvPr id="95" name="Google Shape;95;g14026507981_0_0"/>
          <p:cNvSpPr txBox="1">
            <a:spLocks noGrp="1"/>
          </p:cNvSpPr>
          <p:nvPr>
            <p:ph type="body" idx="1"/>
          </p:nvPr>
        </p:nvSpPr>
        <p:spPr>
          <a:xfrm>
            <a:off x="311700" y="421650"/>
            <a:ext cx="8520600" cy="572700"/>
          </a:xfrm>
          <a:prstGeom prst="rect">
            <a:avLst/>
          </a:prstGeom>
          <a:solidFill>
            <a:srgbClr val="FF5C35"/>
          </a:solidFill>
          <a:ln>
            <a:noFill/>
          </a:ln>
          <a:effectLst>
            <a:outerShdw blurRad="57150" dist="19050" dir="5400000" algn="bl" rotWithShape="0">
              <a:srgbClr val="000000">
                <a:alpha val="49410"/>
              </a:srgbClr>
            </a:outerShdw>
          </a:effectLst>
        </p:spPr>
        <p:txBody>
          <a:bodyPr spcFirstLastPara="1" wrap="square" lIns="91425" tIns="91425" rIns="91425" bIns="91425" anchor="t" anchorCtr="0">
            <a:noAutofit/>
          </a:bodyPr>
          <a:lstStyle/>
          <a:p>
            <a:pPr marL="0" lvl="0" indent="0" algn="l" rtl="0">
              <a:lnSpc>
                <a:spcPct val="115000"/>
              </a:lnSpc>
              <a:buClr>
                <a:srgbClr val="000000"/>
              </a:buClr>
              <a:buSzPts val="1800"/>
              <a:buFont typeface="Arial"/>
              <a:buNone/>
            </a:pPr>
            <a:r>
              <a:rPr lang="es-MX" sz="2800" b="1" dirty="0">
                <a:solidFill>
                  <a:schemeClr val="dk1"/>
                </a:solidFill>
                <a:latin typeface="Lexend Deca"/>
                <a:ea typeface="Lexend Deca"/>
                <a:cs typeface="Lexend Deca"/>
                <a:sym typeface="Lexend Deca"/>
              </a:rPr>
              <a:t>2. ¿Cómo se comporta mi competencia?</a:t>
            </a:r>
            <a:endParaRPr sz="2800" b="1" dirty="0">
              <a:solidFill>
                <a:schemeClr val="dk1"/>
              </a:solidFill>
              <a:latin typeface="Lexend Deca"/>
              <a:ea typeface="Lexend Deca"/>
              <a:cs typeface="Lexend Deca"/>
              <a:sym typeface="Lexend Deca"/>
            </a:endParaRPr>
          </a:p>
        </p:txBody>
      </p:sp>
      <p:sp>
        <p:nvSpPr>
          <p:cNvPr id="96" name="Google Shape;96;g14026507981_0_0"/>
          <p:cNvSpPr txBox="1">
            <a:spLocks noGrp="1"/>
          </p:cNvSpPr>
          <p:nvPr>
            <p:ph type="body" idx="1"/>
          </p:nvPr>
        </p:nvSpPr>
        <p:spPr>
          <a:xfrm>
            <a:off x="262436" y="1066199"/>
            <a:ext cx="8520600" cy="3504597"/>
          </a:xfrm>
          <a:prstGeom prst="rect">
            <a:avLst/>
          </a:prstGeom>
          <a:noFill/>
          <a:ln>
            <a:noFill/>
          </a:ln>
        </p:spPr>
        <p:txBody>
          <a:bodyPr spcFirstLastPara="1" wrap="square" lIns="91425" tIns="91425" rIns="91425" bIns="91425" anchor="t" anchorCtr="0">
            <a:noAutofit/>
          </a:bodyPr>
          <a:lstStyle/>
          <a:p>
            <a:pPr marL="0" lvl="0" indent="0" algn="l" rtl="0">
              <a:lnSpc>
                <a:spcPct val="115000"/>
              </a:lnSpc>
              <a:buClr>
                <a:schemeClr val="dk1"/>
              </a:buClr>
              <a:buSzPts val="1800"/>
              <a:buFont typeface="Arial"/>
              <a:buNone/>
            </a:pPr>
            <a:r>
              <a:rPr lang="es-MX" sz="2400" dirty="0">
                <a:latin typeface="Lexend Deca"/>
                <a:ea typeface="Lexend Deca"/>
                <a:cs typeface="Lexend Deca"/>
                <a:sym typeface="Lexend Deca"/>
              </a:rPr>
              <a:t>[Analiza y detalla tanto las tendencias como las características del sector al que perteneces. Por ejemplo, métricas de crecimiento, posición en el mercado o valor económico del sector.]</a:t>
            </a:r>
            <a:endParaRPr sz="3600" dirty="0">
              <a:solidFill>
                <a:schemeClr val="dk1"/>
              </a:solidFill>
              <a:latin typeface="Lexend Deca"/>
              <a:ea typeface="Lexend Deca"/>
              <a:cs typeface="Lexend Deca"/>
              <a:sym typeface="Lexend Deca"/>
            </a:endParaRPr>
          </a:p>
        </p:txBody>
      </p:sp>
      <p:pic>
        <p:nvPicPr>
          <p:cNvPr id="97" name="Google Shape;97;g14026507981_0_0"/>
          <p:cNvPicPr preferRelativeResize="0"/>
          <p:nvPr/>
        </p:nvPicPr>
        <p:blipFill rotWithShape="1">
          <a:blip r:embed="rId3">
            <a:alphaModFix/>
          </a:blip>
          <a:srcRect/>
          <a:stretch/>
        </p:blipFill>
        <p:spPr>
          <a:xfrm>
            <a:off x="8599905" y="4570797"/>
            <a:ext cx="568442" cy="572700"/>
          </a:xfrm>
          <a:prstGeom prst="rect">
            <a:avLst/>
          </a:prstGeom>
          <a:noFill/>
          <a:ln>
            <a:noFill/>
          </a:ln>
        </p:spPr>
      </p:pic>
      <p:pic>
        <p:nvPicPr>
          <p:cNvPr id="7" name="Imagen 6">
            <a:extLst>
              <a:ext uri="{FF2B5EF4-FFF2-40B4-BE49-F238E27FC236}">
                <a16:creationId xmlns:a16="http://schemas.microsoft.com/office/drawing/2014/main" id="{836AC4B0-5CF8-31C9-8C47-FB7ED3D4A753}"/>
              </a:ext>
            </a:extLst>
          </p:cNvPr>
          <p:cNvPicPr>
            <a:picLocks noChangeAspect="1"/>
          </p:cNvPicPr>
          <p:nvPr/>
        </p:nvPicPr>
        <p:blipFill>
          <a:blip r:embed="rId4"/>
          <a:stretch>
            <a:fillRect/>
          </a:stretch>
        </p:blipFill>
        <p:spPr>
          <a:xfrm>
            <a:off x="3576586" y="2886530"/>
            <a:ext cx="1892300" cy="1866900"/>
          </a:xfrm>
          <a:prstGeom prst="rect">
            <a:avLst/>
          </a:prstGeom>
        </p:spPr>
      </p:pic>
    </p:spTree>
    <p:extLst>
      <p:ext uri="{BB962C8B-B14F-4D97-AF65-F5344CB8AC3E}">
        <p14:creationId xmlns:p14="http://schemas.microsoft.com/office/powerpoint/2010/main" val="11415151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5EB"/>
        </a:solidFill>
        <a:effectLst/>
      </p:bgPr>
    </p:bg>
    <p:spTree>
      <p:nvGrpSpPr>
        <p:cNvPr id="1" name="Shape 101"/>
        <p:cNvGrpSpPr/>
        <p:nvPr/>
      </p:nvGrpSpPr>
      <p:grpSpPr>
        <a:xfrm>
          <a:off x="0" y="0"/>
          <a:ext cx="0" cy="0"/>
          <a:chOff x="0" y="0"/>
          <a:chExt cx="0" cy="0"/>
        </a:xfrm>
      </p:grpSpPr>
      <p:sp>
        <p:nvSpPr>
          <p:cNvPr id="102" name="Google Shape;102;g14026507981_0_9"/>
          <p:cNvSpPr txBox="1">
            <a:spLocks noGrp="1"/>
          </p:cNvSpPr>
          <p:nvPr>
            <p:ph type="title"/>
          </p:nvPr>
        </p:nvSpPr>
        <p:spPr>
          <a:xfrm>
            <a:off x="387900" y="203400"/>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s-MX" b="1" dirty="0">
                <a:latin typeface="Lexend Deca Black"/>
                <a:ea typeface="Lexend Deca Black"/>
                <a:cs typeface="Lexend Deca Black"/>
                <a:sym typeface="Lexend Deca Black"/>
              </a:rPr>
              <a:t>3. Estrategia</a:t>
            </a:r>
            <a:endParaRPr b="1" dirty="0">
              <a:latin typeface="Lexend Deca Black"/>
              <a:ea typeface="Lexend Deca Black"/>
              <a:cs typeface="Lexend Deca Black"/>
              <a:sym typeface="Lexend Deca Black"/>
            </a:endParaRPr>
          </a:p>
          <a:p>
            <a:pPr marL="0" lvl="0" indent="0" algn="l" rtl="0">
              <a:lnSpc>
                <a:spcPct val="100000"/>
              </a:lnSpc>
              <a:spcBef>
                <a:spcPts val="0"/>
              </a:spcBef>
              <a:spcAft>
                <a:spcPts val="0"/>
              </a:spcAft>
              <a:buSzPts val="2800"/>
              <a:buNone/>
            </a:pPr>
            <a:endParaRPr b="1" dirty="0">
              <a:latin typeface="Lexend Deca Black"/>
              <a:ea typeface="Lexend Deca Black"/>
              <a:cs typeface="Lexend Deca Black"/>
              <a:sym typeface="Lexend Deca Black"/>
            </a:endParaRPr>
          </a:p>
        </p:txBody>
      </p:sp>
      <p:sp>
        <p:nvSpPr>
          <p:cNvPr id="103" name="Google Shape;103;g14026507981_0_9"/>
          <p:cNvSpPr txBox="1">
            <a:spLocks noGrp="1"/>
          </p:cNvSpPr>
          <p:nvPr>
            <p:ph type="body" idx="1"/>
          </p:nvPr>
        </p:nvSpPr>
        <p:spPr>
          <a:xfrm>
            <a:off x="235500" y="789125"/>
            <a:ext cx="8520600" cy="3538430"/>
          </a:xfrm>
          <a:prstGeom prst="rect">
            <a:avLst/>
          </a:prstGeom>
          <a:noFill/>
          <a:ln>
            <a:noFill/>
          </a:ln>
        </p:spPr>
        <p:txBody>
          <a:bodyPr spcFirstLastPara="1" wrap="square" lIns="91425" tIns="91425" rIns="91425" bIns="91425" anchor="t" anchorCtr="0">
            <a:noAutofit/>
          </a:bodyPr>
          <a:lstStyle/>
          <a:p>
            <a:pPr marL="0" lvl="0" indent="0" algn="l" rtl="0">
              <a:lnSpc>
                <a:spcPct val="115000"/>
              </a:lnSpc>
              <a:buClr>
                <a:srgbClr val="000000"/>
              </a:buClr>
              <a:buSzPts val="1800"/>
              <a:buFont typeface="Arial"/>
              <a:buNone/>
            </a:pPr>
            <a:r>
              <a:rPr lang="es-MX" sz="2000" dirty="0">
                <a:solidFill>
                  <a:schemeClr val="tx1"/>
                </a:solidFill>
                <a:latin typeface="Lexend Deca"/>
                <a:ea typeface="Lexend Deca"/>
                <a:cs typeface="Lexend Deca"/>
                <a:sym typeface="Lexend Deca"/>
              </a:rPr>
              <a:t>Describe la forma general en que ejecutarás una buena campaña de marketing para atraer a más clientes. Menciona cada acción que debas implementar para llevar a tu empresa a un escenario de éxito. Por ejemplo, una campaña de fidelización con base en cupones digitales.</a:t>
            </a:r>
            <a:endParaRPr sz="2000" dirty="0">
              <a:solidFill>
                <a:schemeClr val="tx1"/>
              </a:solidFill>
              <a:latin typeface="Lexend Deca"/>
              <a:ea typeface="Lexend Deca"/>
              <a:cs typeface="Lexend Deca"/>
              <a:sym typeface="Lexend Deca"/>
            </a:endParaRPr>
          </a:p>
        </p:txBody>
      </p:sp>
      <p:sp>
        <p:nvSpPr>
          <p:cNvPr id="104" name="Google Shape;104;g14026507981_0_9"/>
          <p:cNvSpPr/>
          <p:nvPr/>
        </p:nvSpPr>
        <p:spPr>
          <a:xfrm>
            <a:off x="311700" y="758645"/>
            <a:ext cx="476400" cy="57300"/>
          </a:xfrm>
          <a:prstGeom prst="rect">
            <a:avLst/>
          </a:prstGeom>
          <a:solidFill>
            <a:srgbClr val="FF5C3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7" name="Google Shape;107;g14026507981_0_9"/>
          <p:cNvPicPr preferRelativeResize="0"/>
          <p:nvPr/>
        </p:nvPicPr>
        <p:blipFill rotWithShape="1">
          <a:blip r:embed="rId3">
            <a:alphaModFix/>
          </a:blip>
          <a:srcRect/>
          <a:stretch/>
        </p:blipFill>
        <p:spPr>
          <a:xfrm>
            <a:off x="8599905" y="4570797"/>
            <a:ext cx="568442" cy="572700"/>
          </a:xfrm>
          <a:prstGeom prst="rect">
            <a:avLst/>
          </a:prstGeom>
          <a:noFill/>
          <a:ln>
            <a:noFill/>
          </a:ln>
        </p:spPr>
      </p:pic>
      <p:sp>
        <p:nvSpPr>
          <p:cNvPr id="13" name="Rectángulo 12">
            <a:extLst>
              <a:ext uri="{FF2B5EF4-FFF2-40B4-BE49-F238E27FC236}">
                <a16:creationId xmlns:a16="http://schemas.microsoft.com/office/drawing/2014/main" id="{9D1C1EC8-6F73-B688-70BB-2FFBDA16618B}"/>
              </a:ext>
            </a:extLst>
          </p:cNvPr>
          <p:cNvSpPr/>
          <p:nvPr/>
        </p:nvSpPr>
        <p:spPr>
          <a:xfrm>
            <a:off x="1701800" y="3598797"/>
            <a:ext cx="5892800" cy="1080000"/>
          </a:xfrm>
          <a:prstGeom prst="rect">
            <a:avLst/>
          </a:prstGeom>
          <a:solidFill>
            <a:srgbClr val="FF5E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 name="CuadroTexto 13">
            <a:extLst>
              <a:ext uri="{FF2B5EF4-FFF2-40B4-BE49-F238E27FC236}">
                <a16:creationId xmlns:a16="http://schemas.microsoft.com/office/drawing/2014/main" id="{9654DAA3-7571-B9B4-A1F6-0838CC536FFD}"/>
              </a:ext>
            </a:extLst>
          </p:cNvPr>
          <p:cNvSpPr txBox="1"/>
          <p:nvPr/>
        </p:nvSpPr>
        <p:spPr>
          <a:xfrm>
            <a:off x="1701800" y="3598797"/>
            <a:ext cx="5892800" cy="984885"/>
          </a:xfrm>
          <a:prstGeom prst="rect">
            <a:avLst/>
          </a:prstGeom>
          <a:noFill/>
        </p:spPr>
        <p:txBody>
          <a:bodyPr wrap="square" rtlCol="0">
            <a:spAutoFit/>
          </a:bodyPr>
          <a:lstStyle/>
          <a:p>
            <a:pPr algn="ctr" fontAlgn="base"/>
            <a:r>
              <a:rPr lang="es-MX" sz="1600" b="1" dirty="0">
                <a:solidFill>
                  <a:schemeClr val="bg1"/>
                </a:solidFill>
                <a:latin typeface="Lexend Deca" pitchFamily="2" charset="77"/>
              </a:rPr>
              <a:t>Descargar ahora</a:t>
            </a:r>
          </a:p>
          <a:p>
            <a:pPr algn="ctr" fontAlgn="base"/>
            <a:endParaRPr lang="es-MX" b="1" dirty="0">
              <a:solidFill>
                <a:schemeClr val="bg1"/>
              </a:solidFill>
              <a:latin typeface="Lexend Deca" pitchFamily="2" charset="77"/>
            </a:endParaRPr>
          </a:p>
          <a:p>
            <a:pPr algn="ctr" fontAlgn="base"/>
            <a:r>
              <a:rPr lang="es-MX" dirty="0">
                <a:solidFill>
                  <a:srgbClr val="0070C0"/>
                </a:solidFill>
                <a:latin typeface="Lexend Deca" pitchFamily="2" charset="77"/>
                <a:hlinkClick r:id="rId4">
                  <a:extLst>
                    <a:ext uri="{A12FA001-AC4F-418D-AE19-62706E023703}">
                      <ahyp:hlinkClr xmlns:ahyp="http://schemas.microsoft.com/office/drawing/2018/hyperlinkcolor" val="tx"/>
                    </a:ext>
                  </a:extLst>
                </a:hlinkClick>
              </a:rPr>
              <a:t>Cómo crear una estrategia de marketing enfocada en un negocio B2B</a:t>
            </a:r>
            <a:endParaRPr lang="es-MX" dirty="0">
              <a:solidFill>
                <a:srgbClr val="0070C0"/>
              </a:solidFill>
              <a:latin typeface="Lexend Deca" pitchFamily="2" charset="77"/>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TotalTime>
  <Words>1001</Words>
  <Application>Microsoft Macintosh PowerPoint</Application>
  <PresentationFormat>Presentación en pantalla (16:9)</PresentationFormat>
  <Paragraphs>80</Paragraphs>
  <Slides>22</Slides>
  <Notes>22</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22</vt:i4>
      </vt:variant>
    </vt:vector>
  </HeadingPairs>
  <TitlesOfParts>
    <vt:vector size="27" baseType="lpstr">
      <vt:lpstr>Lexend Deca</vt:lpstr>
      <vt:lpstr>Lexend Deca Black</vt:lpstr>
      <vt:lpstr>Avenir</vt:lpstr>
      <vt:lpstr>Arial</vt:lpstr>
      <vt:lpstr>Simple Light</vt:lpstr>
      <vt:lpstr>Plantilla para crear tu plan de marketing </vt:lpstr>
      <vt:lpstr>Tabla de contenidos</vt:lpstr>
      <vt:lpstr>Introducción  </vt:lpstr>
      <vt:lpstr>Presentación de PowerPoint</vt:lpstr>
      <vt:lpstr>1. Buyer persona </vt:lpstr>
      <vt:lpstr>Presentación de PowerPoint</vt:lpstr>
      <vt:lpstr>2. Competencia </vt:lpstr>
      <vt:lpstr>Presentación de PowerPoint</vt:lpstr>
      <vt:lpstr>3. Estrategia </vt:lpstr>
      <vt:lpstr>Presentación de PowerPoint</vt:lpstr>
      <vt:lpstr>4. Objetivos </vt:lpstr>
      <vt:lpstr>Presentación de PowerPoint</vt:lpstr>
      <vt:lpstr>5. Presupuesto </vt:lpstr>
      <vt:lpstr>Presentación de PowerPoint</vt:lpstr>
      <vt:lpstr>6. Flujos de venta  </vt:lpstr>
      <vt:lpstr>Presentación de PowerPoint</vt:lpstr>
      <vt:lpstr>7. Recursos digitales  </vt:lpstr>
      <vt:lpstr>Presentación de PowerPoint</vt:lpstr>
      <vt:lpstr>8. Conclusiones  </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Plantilla para crear tu plan de marketing</dc:title>
  <cp:lastModifiedBy>Microsoft Office User</cp:lastModifiedBy>
  <cp:revision>4</cp:revision>
  <dcterms:modified xsi:type="dcterms:W3CDTF">2022-08-05T18:24:44Z</dcterms:modified>
</cp:coreProperties>
</file>